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2" r:id="rId2"/>
    <p:sldId id="281" r:id="rId3"/>
    <p:sldId id="259" r:id="rId4"/>
    <p:sldId id="260" r:id="rId5"/>
    <p:sldId id="261" r:id="rId6"/>
    <p:sldId id="275" r:id="rId7"/>
    <p:sldId id="273" r:id="rId8"/>
    <p:sldId id="274" r:id="rId9"/>
    <p:sldId id="276" r:id="rId10"/>
    <p:sldId id="284" r:id="rId11"/>
    <p:sldId id="267" r:id="rId12"/>
    <p:sldId id="283" r:id="rId13"/>
    <p:sldId id="277" r:id="rId14"/>
    <p:sldId id="278" r:id="rId15"/>
    <p:sldId id="279" r:id="rId16"/>
    <p:sldId id="286" r:id="rId17"/>
    <p:sldId id="287" r:id="rId18"/>
    <p:sldId id="280" r:id="rId19"/>
    <p:sldId id="285" r:id="rId20"/>
    <p:sldId id="290" r:id="rId21"/>
    <p:sldId id="288" r:id="rId22"/>
    <p:sldId id="289" r:id="rId23"/>
    <p:sldId id="272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208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DC225-3FD4-7340-8945-A762568E11E4}" type="datetimeFigureOut">
              <a:rPr lang="fr-FR" smtClean="0"/>
              <a:t>17/06/15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19F8B-53E7-874F-B422-2D3EE166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37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52A89-AA28-A34D-9734-A4D6123F0F74}" type="datetimeFigureOut">
              <a:rPr lang="fr-FR" smtClean="0"/>
              <a:t>17/06/15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CDDF7-AB0C-C14A-B8E1-93951571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5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DDF7-AB0C-C14A-B8E1-93951571EE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4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DDF7-AB0C-C14A-B8E1-93951571EE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1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DDF7-AB0C-C14A-B8E1-93951571EE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88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Theoretical</a:t>
            </a:r>
            <a:r>
              <a:rPr lang="en-US" sz="1200" baseline="0" dirty="0" smtClean="0"/>
              <a:t> approach </a:t>
            </a:r>
            <a:r>
              <a:rPr lang="en-US" sz="1200" dirty="0" smtClean="0"/>
              <a:t>that combines deformed HF +BCS method with </a:t>
            </a:r>
            <a:r>
              <a:rPr lang="en-US" sz="1200" dirty="0" err="1" smtClean="0"/>
              <a:t>Skyrme</a:t>
            </a:r>
            <a:r>
              <a:rPr lang="en-US" sz="1200" dirty="0" smtClean="0"/>
              <a:t>-type density dependent eff. inter. and CDFM.</a:t>
            </a:r>
            <a:r>
              <a:rPr lang="en-US" sz="1200" baseline="0" dirty="0" smtClean="0"/>
              <a:t> CDFM is an alternative way to make a transition from properties of </a:t>
            </a:r>
            <a:r>
              <a:rPr lang="en-US" sz="1200" baseline="0" dirty="0" err="1" smtClean="0"/>
              <a:t>nuclaer</a:t>
            </a:r>
            <a:r>
              <a:rPr lang="en-US" sz="1200" baseline="0" dirty="0" smtClean="0"/>
              <a:t> matter to properties of finite nuclei. </a:t>
            </a:r>
            <a:r>
              <a:rPr lang="en-US" sz="1200" dirty="0" smtClean="0"/>
              <a:t>BCS Bardeen</a:t>
            </a:r>
            <a:r>
              <a:rPr lang="en-US" sz="1200" baseline="0" dirty="0" smtClean="0"/>
              <a:t> –Cooper </a:t>
            </a:r>
            <a:r>
              <a:rPr lang="en-US" sz="1200" baseline="0" dirty="0" err="1" smtClean="0"/>
              <a:t>Schriefer</a:t>
            </a:r>
            <a:r>
              <a:rPr lang="en-US" sz="1200" baseline="0" dirty="0" smtClean="0"/>
              <a:t> method to have the pairing in the mean field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CDFM : coherent density fluctuation model (similar to RPA)</a:t>
            </a:r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Calculation within CDFM : Coherent Density Fluctuation Model using the symmetry energy as a function of density within the </a:t>
            </a:r>
            <a:r>
              <a:rPr lang="en-US" dirty="0" err="1" smtClean="0"/>
              <a:t>Brueckner</a:t>
            </a:r>
            <a:r>
              <a:rPr lang="en-US" dirty="0" smtClean="0"/>
              <a:t> energy-density</a:t>
            </a:r>
            <a:r>
              <a:rPr lang="en-US" baseline="0" dirty="0" smtClean="0"/>
              <a:t> functional.</a:t>
            </a:r>
          </a:p>
          <a:p>
            <a:r>
              <a:rPr lang="en-US" baseline="0" dirty="0" smtClean="0"/>
              <a:t>The nuclear deformation increases the surfaces area, thus leading to a larger surface energy in n-rich nucleus with deformed shape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DDF7-AB0C-C14A-B8E1-93951571EE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6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t'envoie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figures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l'excès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neutron des fragments de scission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évaporation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même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système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expérimentales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comparées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modèle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point de scission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goutte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liquide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avec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l'énergie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symétrie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"standard" et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diminuée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d'un tiers.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diminution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l'energie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symétrie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déformation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suggérée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papier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Gaidarov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PRC 85 (2012) 064319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m'avais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suggéré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DDF7-AB0C-C14A-B8E1-93951571EE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776A1B-951E-904B-A96A-F578E4DF5C52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0B2A7F-A946-4148-97E5-422C6613CC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5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BAF9A-3657-5842-8932-9C7048CCE81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00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9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1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8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39897-9D07-E44D-AF22-987264E687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0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0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7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1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3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570F4-F63B-3B4F-8A02-77C59290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8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6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inda.org/" TargetMode="External"/><Relationship Id="rId4" Type="http://schemas.openxmlformats.org/officeDocument/2006/relationships/hyperlink" Target="http://www.oecd-nea.org/databank/docs/2014/db-doc2014-1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fnudat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5165" y="423360"/>
            <a:ext cx="8748139" cy="674236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Recent results on the symmetry energy from </a:t>
            </a:r>
            <a:r>
              <a:rPr lang="en-US" sz="3200" b="1" dirty="0" smtClean="0"/>
              <a:t>GANIL</a:t>
            </a:r>
            <a:r>
              <a:rPr lang="en-US" sz="3200" dirty="0" smtClean="0">
                <a:solidFill>
                  <a:srgbClr val="800000"/>
                </a:solidFill>
              </a:rPr>
              <a:t/>
            </a:r>
            <a:br>
              <a:rPr lang="en-US" sz="3200" dirty="0" smtClean="0">
                <a:solidFill>
                  <a:srgbClr val="800000"/>
                </a:solidFill>
              </a:rPr>
            </a:br>
            <a:endParaRPr lang="en-US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97021" y="2645071"/>
            <a:ext cx="6400800" cy="1413609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 smtClean="0"/>
              <a:t>Chbihi </a:t>
            </a:r>
          </a:p>
          <a:p>
            <a:r>
              <a:rPr lang="en-US" sz="2800" dirty="0" smtClean="0"/>
              <a:t>GANIL</a:t>
            </a:r>
            <a:endParaRPr lang="en-US" sz="28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376264" y="4105719"/>
            <a:ext cx="8607040" cy="2323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ea typeface="+mj-ea"/>
                <a:cs typeface="+mj-cs"/>
              </a:rPr>
              <a:t>Why studying </a:t>
            </a:r>
            <a:r>
              <a:rPr lang="en-US" sz="2800" dirty="0" err="1" smtClean="0">
                <a:solidFill>
                  <a:srgbClr val="0000FF"/>
                </a:solidFill>
                <a:ea typeface="+mj-ea"/>
                <a:cs typeface="+mj-cs"/>
              </a:rPr>
              <a:t>E</a:t>
            </a:r>
            <a:r>
              <a:rPr lang="en-US" sz="2800" baseline="-25000" dirty="0" err="1" smtClean="0">
                <a:solidFill>
                  <a:srgbClr val="0000FF"/>
                </a:solidFill>
                <a:ea typeface="+mj-ea"/>
                <a:cs typeface="+mj-cs"/>
              </a:rPr>
              <a:t>sym</a:t>
            </a:r>
            <a:r>
              <a:rPr lang="en-US" sz="2800" dirty="0" smtClean="0">
                <a:solidFill>
                  <a:srgbClr val="0000FF"/>
                </a:solidFill>
                <a:ea typeface="+mj-ea"/>
                <a:cs typeface="+mj-cs"/>
              </a:rPr>
              <a:t> in Fission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ea typeface="+mj-ea"/>
                <a:cs typeface="+mj-cs"/>
              </a:rPr>
              <a:t>Extracting </a:t>
            </a:r>
            <a:r>
              <a:rPr lang="en-US" sz="2800" dirty="0" err="1" smtClean="0">
                <a:solidFill>
                  <a:srgbClr val="0000FF"/>
                </a:solidFill>
                <a:ea typeface="+mj-ea"/>
                <a:cs typeface="+mj-cs"/>
              </a:rPr>
              <a:t>E</a:t>
            </a:r>
            <a:r>
              <a:rPr lang="en-US" sz="2800" baseline="-25000" dirty="0" err="1" smtClean="0">
                <a:solidFill>
                  <a:srgbClr val="0000FF"/>
                </a:solidFill>
                <a:ea typeface="+mj-ea"/>
                <a:cs typeface="+mj-cs"/>
              </a:rPr>
              <a:t>sym</a:t>
            </a:r>
            <a:r>
              <a:rPr lang="en-US" sz="2800" dirty="0" smtClean="0">
                <a:solidFill>
                  <a:srgbClr val="0000FF"/>
                </a:solidFill>
                <a:ea typeface="+mj-ea"/>
                <a:cs typeface="+mj-cs"/>
              </a:rPr>
              <a:t> from isotopic distribution of FF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ea typeface="+mj-ea"/>
                <a:cs typeface="+mj-cs"/>
              </a:rPr>
              <a:t>Influence of neutron evaporation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ea typeface="+mj-ea"/>
                <a:cs typeface="+mj-cs"/>
              </a:rPr>
              <a:t>Application  to fission data (VAMOS + Spider)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ea typeface="+mj-ea"/>
                <a:cs typeface="+mj-cs"/>
              </a:rPr>
              <a:t>Application to more dissipative reactions (VAMOS+INDRA)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87565" y="857999"/>
            <a:ext cx="8748139" cy="173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800000"/>
                </a:solidFill>
              </a:rPr>
              <a:t>Probing the Symmetry energy in fission</a:t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&amp;</a:t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dissipative reactions</a:t>
            </a:r>
            <a:endParaRPr lang="en-US" sz="32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2158"/>
            <a:ext cx="8229600" cy="57207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Experimental results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10</a:t>
            </a:fld>
            <a:endParaRPr lang="en-US"/>
          </a:p>
        </p:txBody>
      </p:sp>
      <p:pic>
        <p:nvPicPr>
          <p:cNvPr id="9" name="Image 8" descr="Figdata250CfYieldZ43Z5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9541" y="2256214"/>
            <a:ext cx="2772896" cy="5823080"/>
          </a:xfrm>
          <a:prstGeom prst="rect">
            <a:avLst/>
          </a:prstGeom>
        </p:spPr>
      </p:pic>
      <p:pic>
        <p:nvPicPr>
          <p:cNvPr id="8" name="Espace réservé du contenu 4" descr="Figdata250CfYield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2" b="-564"/>
          <a:stretch/>
        </p:blipFill>
        <p:spPr>
          <a:xfrm rot="5400000">
            <a:off x="1516878" y="-377132"/>
            <a:ext cx="2706810" cy="5610066"/>
          </a:xfrm>
        </p:spPr>
      </p:pic>
      <p:sp>
        <p:nvSpPr>
          <p:cNvPr id="5" name="ZoneTexte 4"/>
          <p:cNvSpPr txBox="1"/>
          <p:nvPr/>
        </p:nvSpPr>
        <p:spPr>
          <a:xfrm>
            <a:off x="5220659" y="1709104"/>
            <a:ext cx="3230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Fit of the isotopic distribution of fission fragments with Gaussian functional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61617" y="4027954"/>
            <a:ext cx="424685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Fit of the isotopic distribution of Z = 43 and 55 with Gaussian functional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6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11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15684" y="5041439"/>
            <a:ext cx="89832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solidFill>
                  <a:srgbClr val="0000FF"/>
                </a:solidFill>
              </a:rPr>
              <a:t>Esym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at </a:t>
            </a:r>
            <a:r>
              <a:rPr lang="en-US" sz="2000" dirty="0" smtClean="0">
                <a:solidFill>
                  <a:srgbClr val="0000FF"/>
                </a:solidFill>
              </a:rPr>
              <a:t>12 MeV for Z</a:t>
            </a:r>
            <a:r>
              <a:rPr lang="en-US" sz="2000" baseline="-25000" dirty="0" smtClean="0">
                <a:solidFill>
                  <a:srgbClr val="0000FF"/>
                </a:solidFill>
              </a:rPr>
              <a:t>FF</a:t>
            </a:r>
            <a:r>
              <a:rPr lang="en-US" sz="2000" dirty="0" smtClean="0">
                <a:solidFill>
                  <a:srgbClr val="0000FF"/>
                </a:solidFill>
              </a:rPr>
              <a:t> &lt; 45 and then decreases to 8 MeV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The values of </a:t>
            </a:r>
            <a:r>
              <a:rPr lang="en-US" sz="2000" dirty="0" err="1" smtClean="0">
                <a:solidFill>
                  <a:srgbClr val="0000FF"/>
                </a:solidFill>
              </a:rPr>
              <a:t>Esym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&lt; standard </a:t>
            </a:r>
            <a:r>
              <a:rPr lang="en-US" sz="2000" dirty="0" smtClean="0">
                <a:solidFill>
                  <a:srgbClr val="0000FF"/>
                </a:solidFill>
              </a:rPr>
              <a:t>value of 23 MeV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From GEF calculation the decrease of </a:t>
            </a:r>
            <a:r>
              <a:rPr lang="en-US" sz="2000" dirty="0" err="1" smtClean="0">
                <a:solidFill>
                  <a:srgbClr val="0000FF"/>
                </a:solidFill>
              </a:rPr>
              <a:t>Esym</a:t>
            </a:r>
            <a:r>
              <a:rPr lang="en-US" sz="2000" dirty="0" smtClean="0">
                <a:solidFill>
                  <a:srgbClr val="0000FF"/>
                </a:solidFill>
              </a:rPr>
              <a:t> is due to the neutron evaporation,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For this experiment the decrease of </a:t>
            </a:r>
            <a:r>
              <a:rPr lang="en-US" sz="2000" dirty="0" err="1" smtClean="0">
                <a:solidFill>
                  <a:srgbClr val="0000FF"/>
                </a:solidFill>
              </a:rPr>
              <a:t>Esym</a:t>
            </a:r>
            <a:r>
              <a:rPr lang="en-US" sz="2000" dirty="0" smtClean="0">
                <a:solidFill>
                  <a:srgbClr val="0000FF"/>
                </a:solidFill>
              </a:rPr>
              <a:t> is due to neutron emission but </a:t>
            </a:r>
            <a:r>
              <a:rPr lang="en-US" sz="2000" dirty="0" smtClean="0">
                <a:solidFill>
                  <a:srgbClr val="0000FF"/>
                </a:solidFill>
              </a:rPr>
              <a:t>not only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DEFORMATION EFFECT ?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 descr="Figdata250CfEsym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9" b="-12"/>
          <a:stretch/>
        </p:blipFill>
        <p:spPr>
          <a:xfrm rot="5400000">
            <a:off x="2254821" y="-770317"/>
            <a:ext cx="3820297" cy="7415540"/>
          </a:xfr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102158"/>
            <a:ext cx="8229600" cy="57207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Experimental results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60147" y="878074"/>
            <a:ext cx="752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Extraction of  </a:t>
            </a:r>
            <a:r>
              <a:rPr lang="en-US" sz="2000" dirty="0" err="1" smtClean="0">
                <a:solidFill>
                  <a:srgbClr val="0000FF"/>
                </a:solidFill>
              </a:rPr>
              <a:t>Esym</a:t>
            </a:r>
            <a:r>
              <a:rPr lang="en-US" sz="2000" dirty="0" smtClean="0">
                <a:solidFill>
                  <a:srgbClr val="0000FF"/>
                </a:solidFill>
              </a:rPr>
              <a:t> from the width of the isotopic distribution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5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055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Reduction factor of </a:t>
            </a:r>
            <a:r>
              <a:rPr lang="en-US" dirty="0" err="1" smtClean="0">
                <a:solidFill>
                  <a:srgbClr val="800000"/>
                </a:solidFill>
              </a:rPr>
              <a:t>E</a:t>
            </a:r>
            <a:r>
              <a:rPr lang="en-US" baseline="-25000" dirty="0" err="1" smtClean="0">
                <a:solidFill>
                  <a:srgbClr val="800000"/>
                </a:solidFill>
              </a:rPr>
              <a:t>sym</a:t>
            </a:r>
            <a:endParaRPr lang="en-US" baseline="-25000" dirty="0">
              <a:solidFill>
                <a:srgbClr val="8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12</a:t>
            </a:fld>
            <a:endParaRPr lang="en-US"/>
          </a:p>
        </p:txBody>
      </p:sp>
      <p:pic>
        <p:nvPicPr>
          <p:cNvPr id="5" name="Image 4" descr="reductionEsy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2914" y="689920"/>
            <a:ext cx="3217333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0906" y="1599349"/>
            <a:ext cx="7584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Difference: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sym</a:t>
            </a:r>
            <a:r>
              <a:rPr lang="en-US" sz="2400" dirty="0" smtClean="0">
                <a:solidFill>
                  <a:srgbClr val="FF0000"/>
                </a:solidFill>
              </a:rPr>
              <a:t> (GEF pre neutron) -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sym</a:t>
            </a:r>
            <a:r>
              <a:rPr lang="en-US" sz="2400" dirty="0" smtClean="0">
                <a:solidFill>
                  <a:srgbClr val="FF0000"/>
                </a:solidFill>
              </a:rPr>
              <a:t> (post neutron)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Difference: </a:t>
            </a:r>
            <a:r>
              <a:rPr lang="en-US" sz="2400" dirty="0" err="1" smtClean="0"/>
              <a:t>Esym</a:t>
            </a:r>
            <a:r>
              <a:rPr lang="en-US" sz="2400" dirty="0" smtClean="0"/>
              <a:t> (GEF pre neutron) –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sym</a:t>
            </a:r>
            <a:r>
              <a:rPr lang="en-US" sz="2400" dirty="0" smtClean="0"/>
              <a:t> (experiment) 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768191" y="5707484"/>
            <a:ext cx="7263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Average Reduction due to neutron evaporation = 25 %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Average </a:t>
            </a:r>
            <a:r>
              <a:rPr lang="en-US" sz="2400" dirty="0" smtClean="0"/>
              <a:t>Reduction GEF </a:t>
            </a:r>
            <a:r>
              <a:rPr lang="en-US" sz="2400" dirty="0" err="1" smtClean="0"/>
              <a:t>vs</a:t>
            </a:r>
            <a:r>
              <a:rPr lang="en-US" sz="2400" dirty="0" smtClean="0"/>
              <a:t> Exp. = 55 %</a:t>
            </a:r>
            <a:endParaRPr lang="en-US" sz="240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Grouper 6"/>
          <p:cNvGrpSpPr/>
          <p:nvPr/>
        </p:nvGrpSpPr>
        <p:grpSpPr>
          <a:xfrm>
            <a:off x="96604" y="627198"/>
            <a:ext cx="4223976" cy="6121042"/>
            <a:chOff x="96604" y="407678"/>
            <a:chExt cx="4223976" cy="612104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604" y="407678"/>
              <a:ext cx="4145585" cy="3893382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032" y="3706264"/>
              <a:ext cx="4009548" cy="2822456"/>
            </a:xfrm>
            <a:prstGeom prst="rect">
              <a:avLst/>
            </a:prstGeom>
          </p:spPr>
        </p:pic>
      </p:grpSp>
      <p:sp>
        <p:nvSpPr>
          <p:cNvPr id="8" name="ZoneTexte 7"/>
          <p:cNvSpPr txBox="1"/>
          <p:nvPr/>
        </p:nvSpPr>
        <p:spPr>
          <a:xfrm>
            <a:off x="4624907" y="5895643"/>
            <a:ext cx="439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M.K. GAIDAROV et al., PRC85, 064319 (2012)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3260947" y="5526311"/>
            <a:ext cx="78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oblate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80472" y="4224881"/>
            <a:ext cx="86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prolate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242188" y="164878"/>
            <a:ext cx="4777146" cy="1143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E</a:t>
            </a:r>
            <a:r>
              <a:rPr lang="en-US" sz="3600" baseline="-25000" dirty="0" err="1" smtClean="0">
                <a:solidFill>
                  <a:srgbClr val="800000"/>
                </a:solidFill>
              </a:rPr>
              <a:t>sym</a:t>
            </a:r>
            <a:r>
              <a:rPr lang="en-US" sz="3600" baseline="-25000" dirty="0" smtClean="0">
                <a:solidFill>
                  <a:srgbClr val="800000"/>
                </a:solidFill>
              </a:rPr>
              <a:t> </a:t>
            </a:r>
            <a:r>
              <a:rPr lang="en-US" sz="3600" dirty="0" smtClean="0">
                <a:solidFill>
                  <a:srgbClr val="800000"/>
                </a:solidFill>
              </a:rPr>
              <a:t>of deformed n-rich nuclei</a:t>
            </a:r>
            <a:endParaRPr lang="en-US" sz="3600" baseline="-25000" dirty="0">
              <a:solidFill>
                <a:srgbClr val="8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16920" y="282239"/>
            <a:ext cx="210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neutron-rich Kr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279992" y="1552307"/>
            <a:ext cx="4739341" cy="414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Approach that combines deformed HF +BCS method with </a:t>
            </a:r>
            <a:r>
              <a:rPr lang="en-US" sz="2400" dirty="0" err="1">
                <a:solidFill>
                  <a:srgbClr val="0000FF"/>
                </a:solidFill>
              </a:rPr>
              <a:t>S</a:t>
            </a:r>
            <a:r>
              <a:rPr lang="en-US" sz="2400" dirty="0" err="1" smtClean="0">
                <a:solidFill>
                  <a:srgbClr val="0000FF"/>
                </a:solidFill>
              </a:rPr>
              <a:t>kyrme</a:t>
            </a:r>
            <a:r>
              <a:rPr lang="en-US" sz="2400" dirty="0" smtClean="0">
                <a:solidFill>
                  <a:srgbClr val="0000FF"/>
                </a:solidFill>
              </a:rPr>
              <a:t>-type density dependent eff. inter. 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nd CDFM </a:t>
            </a:r>
            <a:r>
              <a:rPr lang="en-US" dirty="0" smtClean="0">
                <a:solidFill>
                  <a:srgbClr val="0000FF"/>
                </a:solidFill>
              </a:rPr>
              <a:t>(Coherent Density </a:t>
            </a:r>
            <a:r>
              <a:rPr lang="en-US" dirty="0" err="1" smtClean="0">
                <a:solidFill>
                  <a:srgbClr val="0000FF"/>
                </a:solidFill>
              </a:rPr>
              <a:t>Fluct</a:t>
            </a:r>
            <a:r>
              <a:rPr lang="en-US" dirty="0" smtClean="0">
                <a:solidFill>
                  <a:srgbClr val="0000FF"/>
                </a:solidFill>
              </a:rPr>
              <a:t> Model)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Peak of </a:t>
            </a:r>
            <a:r>
              <a:rPr lang="en-US" sz="2400" dirty="0" err="1" smtClean="0">
                <a:solidFill>
                  <a:srgbClr val="0000FF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sym</a:t>
            </a:r>
            <a:r>
              <a:rPr lang="en-US" sz="2400" baseline="-250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semi magic </a:t>
            </a:r>
            <a:r>
              <a:rPr lang="en-US" sz="2400" baseline="30000" dirty="0" smtClean="0">
                <a:solidFill>
                  <a:srgbClr val="0000FF"/>
                </a:solidFill>
              </a:rPr>
              <a:t>86</a:t>
            </a:r>
            <a:r>
              <a:rPr lang="en-US" sz="2400" dirty="0" smtClean="0">
                <a:solidFill>
                  <a:srgbClr val="0000FF"/>
                </a:solidFill>
              </a:rPr>
              <a:t>Kr (N=50) and </a:t>
            </a:r>
            <a:r>
              <a:rPr lang="en-US" sz="2400" baseline="30000" dirty="0" smtClean="0">
                <a:solidFill>
                  <a:srgbClr val="0000FF"/>
                </a:solidFill>
              </a:rPr>
              <a:t>118</a:t>
            </a:r>
            <a:r>
              <a:rPr lang="en-US" sz="2400" dirty="0" smtClean="0">
                <a:solidFill>
                  <a:srgbClr val="0000FF"/>
                </a:solidFill>
              </a:rPr>
              <a:t>Kr (N=82)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Reduction of </a:t>
            </a:r>
            <a:r>
              <a:rPr lang="en-US" sz="2400" dirty="0" err="1" smtClean="0">
                <a:solidFill>
                  <a:srgbClr val="0000FF"/>
                </a:solidFill>
              </a:rPr>
              <a:t>Esym</a:t>
            </a:r>
            <a:r>
              <a:rPr lang="en-US" sz="2400" dirty="0" smtClean="0">
                <a:solidFill>
                  <a:srgbClr val="0000FF"/>
                </a:solidFill>
              </a:rPr>
              <a:t> at maximum deformation whatever the interaction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-910114" y="4929451"/>
            <a:ext cx="235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Quadrupole</a:t>
            </a:r>
            <a:r>
              <a:rPr lang="en-US" dirty="0" smtClean="0"/>
              <a:t> parameter</a:t>
            </a:r>
            <a:endParaRPr lang="en-US" dirty="0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6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11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Post-scission neutron multiplicities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1412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Characterization in A and Z of FF is derived from the scission point model of B.D. Wilkins (PRC14, 1832, (1976)).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Assumption : the scission configuration  is the one that minimizes the total energy of the FF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Derivative of </a:t>
            </a:r>
            <a:r>
              <a:rPr lang="en-US" sz="2000" dirty="0" err="1" smtClean="0">
                <a:solidFill>
                  <a:srgbClr val="0000FF"/>
                </a:solidFill>
              </a:rPr>
              <a:t>Etot</a:t>
            </a:r>
            <a:r>
              <a:rPr lang="en-US" sz="2000" dirty="0" smtClean="0">
                <a:solidFill>
                  <a:srgbClr val="0000FF"/>
                </a:solidFill>
              </a:rPr>
              <a:t> :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408197"/>
              </p:ext>
            </p:extLst>
          </p:nvPr>
        </p:nvGraphicFramePr>
        <p:xfrm>
          <a:off x="88130" y="3048000"/>
          <a:ext cx="8942211" cy="1311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…quation" r:id="rId3" imgW="5194300" imgH="762000" progId="Equation.3">
                  <p:embed/>
                </p:oleObj>
              </mc:Choice>
              <mc:Fallback>
                <p:oleObj name="…quation" r:id="rId3" imgW="5194300" imgH="762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130" y="3048000"/>
                        <a:ext cx="8942211" cy="1311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676422"/>
              </p:ext>
            </p:extLst>
          </p:nvPr>
        </p:nvGraphicFramePr>
        <p:xfrm>
          <a:off x="356565" y="4659030"/>
          <a:ext cx="5561635" cy="813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…quation" r:id="rId5" imgW="2692400" imgH="393700" progId="Equation.3">
                  <p:embed/>
                </p:oleObj>
              </mc:Choice>
              <mc:Fallback>
                <p:oleObj name="…quation" r:id="rId5" imgW="269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565" y="4659030"/>
                        <a:ext cx="5561635" cy="813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11415" y="6005405"/>
            <a:ext cx="407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Caama</a:t>
            </a:r>
            <a:r>
              <a:rPr lang="en-US" dirty="0" err="1" smtClean="0"/>
              <a:t>ñ</a:t>
            </a:r>
            <a:r>
              <a:rPr lang="en-US" dirty="0" err="1" smtClean="0"/>
              <a:t>o</a:t>
            </a:r>
            <a:r>
              <a:rPr lang="en-US" dirty="0" smtClean="0"/>
              <a:t> et al., PRC88, 024605 (2013)</a:t>
            </a:r>
            <a:endParaRPr lang="en-US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8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62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&lt;N&gt;/Z of fission fragments at the scission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92" b="-2867"/>
          <a:stretch/>
        </p:blipFill>
        <p:spPr>
          <a:xfrm>
            <a:off x="15678" y="1684502"/>
            <a:ext cx="4413551" cy="311355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15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551" y="3383586"/>
            <a:ext cx="4413551" cy="297276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36786" y="1891836"/>
            <a:ext cx="5501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sym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881058" y="3596548"/>
            <a:ext cx="11265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sym</a:t>
            </a:r>
            <a:r>
              <a:rPr lang="en-US" dirty="0" smtClean="0"/>
              <a:t> *0.57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830916" y="6177884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Courtesy of  F. </a:t>
            </a:r>
            <a:r>
              <a:rPr lang="en-US" dirty="0" err="1" smtClean="0">
                <a:solidFill>
                  <a:srgbClr val="FF0000"/>
                </a:solidFill>
              </a:rPr>
              <a:t>Farget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20719" y="1223031"/>
            <a:ext cx="6324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Experimental Neutron excess before evaporation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27019" y="1884848"/>
            <a:ext cx="4500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Comparison to Scission Point Model (LD) with standard </a:t>
            </a:r>
            <a:r>
              <a:rPr lang="en-US" sz="2400" dirty="0" err="1" smtClean="0">
                <a:solidFill>
                  <a:srgbClr val="FF0000"/>
                </a:solidFill>
              </a:rPr>
              <a:t>Esym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				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			with </a:t>
            </a:r>
            <a:r>
              <a:rPr lang="en-US" sz="2400" dirty="0" err="1" smtClean="0">
                <a:solidFill>
                  <a:srgbClr val="FF0000"/>
                </a:solidFill>
              </a:rPr>
              <a:t>Esym</a:t>
            </a:r>
            <a:r>
              <a:rPr lang="en-US" sz="2400" dirty="0" smtClean="0">
                <a:solidFill>
                  <a:srgbClr val="FF0000"/>
                </a:solidFill>
              </a:rPr>
              <a:t>*0.57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4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230202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smtClean="0"/>
              <a:t>NuSym2015</a:t>
            </a:r>
            <a:endParaRPr lang="en-US" sz="1400" dirty="0"/>
          </a:p>
        </p:txBody>
      </p:sp>
      <p:sp>
        <p:nvSpPr>
          <p:cNvPr id="450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smtClean="0"/>
              <a:t>A. Chbihi</a:t>
            </a:r>
            <a:endParaRPr lang="en-US" sz="1400"/>
          </a:p>
        </p:txBody>
      </p:sp>
      <p:pic>
        <p:nvPicPr>
          <p:cNvPr id="45061" name="Picture 2" descr="_MG_715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48680"/>
            <a:ext cx="8572500" cy="5715000"/>
          </a:xfrm>
          <a:ln w="28575">
            <a:solidFill>
              <a:srgbClr val="FF0000">
                <a:alpha val="98822"/>
              </a:srgbClr>
            </a:solidFill>
            <a:miter lim="800000"/>
            <a:headEnd/>
            <a:tailEnd/>
          </a:ln>
        </p:spPr>
      </p:pic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5470525" y="1584325"/>
            <a:ext cx="11493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INDRA</a:t>
            </a:r>
          </a:p>
        </p:txBody>
      </p:sp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3794125" y="1050925"/>
            <a:ext cx="55721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Q1</a:t>
            </a:r>
          </a:p>
        </p:txBody>
      </p:sp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2514600" y="762000"/>
            <a:ext cx="55721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Q2</a:t>
            </a:r>
          </a:p>
        </p:txBody>
      </p:sp>
      <p:sp>
        <p:nvSpPr>
          <p:cNvPr id="45065" name="Text Box 6"/>
          <p:cNvSpPr txBox="1">
            <a:spLocks noChangeArrowheads="1"/>
          </p:cNvSpPr>
          <p:nvPr/>
        </p:nvSpPr>
        <p:spPr bwMode="auto">
          <a:xfrm>
            <a:off x="1127125" y="1127125"/>
            <a:ext cx="101441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Dipole</a:t>
            </a:r>
          </a:p>
        </p:txBody>
      </p:sp>
      <p:grpSp>
        <p:nvGrpSpPr>
          <p:cNvPr id="45066" name="Group 7"/>
          <p:cNvGrpSpPr>
            <a:grpSpLocks/>
          </p:cNvGrpSpPr>
          <p:nvPr/>
        </p:nvGrpSpPr>
        <p:grpSpPr bwMode="auto">
          <a:xfrm>
            <a:off x="7696200" y="2574925"/>
            <a:ext cx="1219200" cy="777875"/>
            <a:chOff x="4848" y="1622"/>
            <a:chExt cx="768" cy="490"/>
          </a:xfrm>
        </p:grpSpPr>
        <p:sp>
          <p:nvSpPr>
            <p:cNvPr id="45070" name="Line 8"/>
            <p:cNvSpPr>
              <a:spLocks noChangeShapeType="1"/>
            </p:cNvSpPr>
            <p:nvPr/>
          </p:nvSpPr>
          <p:spPr bwMode="auto">
            <a:xfrm flipH="1" flipV="1">
              <a:off x="4848" y="1920"/>
              <a:ext cx="768" cy="192"/>
            </a:xfrm>
            <a:prstGeom prst="line">
              <a:avLst/>
            </a:prstGeom>
            <a:noFill/>
            <a:ln w="57150">
              <a:solidFill>
                <a:srgbClr val="FF0000">
                  <a:alpha val="98822"/>
                </a:srgb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071" name="Text Box 9"/>
            <p:cNvSpPr txBox="1">
              <a:spLocks noChangeArrowheads="1"/>
            </p:cNvSpPr>
            <p:nvPr/>
          </p:nvSpPr>
          <p:spPr bwMode="auto">
            <a:xfrm>
              <a:off x="5030" y="1622"/>
              <a:ext cx="532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accent1"/>
                  </a:solidFill>
                  <a:latin typeface="Times" charset="0"/>
                </a:rPr>
                <a:t>beam</a:t>
              </a:r>
            </a:p>
          </p:txBody>
        </p:sp>
      </p:grpSp>
      <p:sp>
        <p:nvSpPr>
          <p:cNvPr id="45067" name="Text Box 10"/>
          <p:cNvSpPr txBox="1">
            <a:spLocks noChangeArrowheads="1"/>
          </p:cNvSpPr>
          <p:nvPr/>
        </p:nvSpPr>
        <p:spPr bwMode="auto">
          <a:xfrm>
            <a:off x="228600" y="1676400"/>
            <a:ext cx="1301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detection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886200" y="4191000"/>
            <a:ext cx="4718248" cy="1495794"/>
          </a:xfrm>
          <a:prstGeom prst="rect">
            <a:avLst/>
          </a:prstGeom>
          <a:solidFill>
            <a:srgbClr val="FF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i="1" dirty="0">
                <a:solidFill>
                  <a:schemeClr val="accent2"/>
                </a:solidFill>
                <a:latin typeface="Times" charset="0"/>
                <a:sym typeface="Wingdings" charset="0"/>
              </a:rPr>
              <a:t>INDRA in coincidence LCP /IMF 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2800" i="1" dirty="0">
                <a:solidFill>
                  <a:schemeClr val="accent2"/>
                </a:solidFill>
                <a:latin typeface="Times" charset="0"/>
                <a:sym typeface="Wingdings" charset="0"/>
              </a:rPr>
              <a:t>event characterization 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2800" i="1" dirty="0">
                <a:solidFill>
                  <a:schemeClr val="accent2"/>
                </a:solidFill>
                <a:latin typeface="Times" charset="0"/>
                <a:sym typeface="Wingdings" charset="0"/>
              </a:rPr>
              <a:t>(b, excitation energy</a:t>
            </a:r>
            <a:r>
              <a:rPr lang="en-US" sz="2800" i="1" dirty="0" smtClean="0">
                <a:solidFill>
                  <a:schemeClr val="accent2"/>
                </a:solidFill>
                <a:latin typeface="Times" charset="0"/>
                <a:sym typeface="Wingdings" charset="0"/>
              </a:rPr>
              <a:t>)</a:t>
            </a:r>
            <a:endParaRPr lang="en-US" i="1" dirty="0">
              <a:solidFill>
                <a:schemeClr val="accent2"/>
              </a:solidFill>
              <a:latin typeface="Times" charset="0"/>
              <a:sym typeface="Wingdings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EC17-DD90-754B-A159-86A5D51114C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350096" y="908720"/>
            <a:ext cx="5686400" cy="232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Symmetry energy experiments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40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 + </a:t>
            </a: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40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 @ E/A = 35 MeV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40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 + </a:t>
            </a: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48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 @ E/A = 35 MeV 	</a:t>
            </a:r>
            <a:r>
              <a:rPr lang="en-US" sz="1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isospin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diffusion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48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 + </a:t>
            </a: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40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 @ E/A = 35 MeV 	</a:t>
            </a:r>
            <a:r>
              <a:rPr lang="en-US" sz="1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isospin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diffusion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48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 + </a:t>
            </a: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48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 @ E/A = 35 MeV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 B</a:t>
            </a:r>
            <a:r>
              <a:rPr lang="en-GB" sz="1800" dirty="0" smtClean="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</a:t>
            </a:r>
            <a:r>
              <a:rPr lang="en-GB" sz="18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(Tm)= 2.2 , 2.12 , 1.957 , 1.80 , 1.656 , 1.523 , 1.401 , 1.289 , 1.186 , 1.091 , 1.004 , 0.923 , 0.849 , 0.782 , 0.719 , 0.661</a:t>
            </a:r>
            <a:endParaRPr lang="en-GB" sz="1800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" name="Image 16" descr="SiCsI_0503_zoom_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36" y="1484784"/>
            <a:ext cx="4389160" cy="2448271"/>
          </a:xfrm>
          <a:prstGeom prst="rect">
            <a:avLst/>
          </a:prstGeom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81000" y="838200"/>
            <a:ext cx="3830960" cy="904863"/>
          </a:xfrm>
          <a:prstGeom prst="rect">
            <a:avLst/>
          </a:prstGeom>
          <a:solidFill>
            <a:srgbClr val="FF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i="1" dirty="0">
                <a:solidFill>
                  <a:schemeClr val="accent2"/>
                </a:solidFill>
                <a:latin typeface="Times" charset="0"/>
                <a:sym typeface="Wingdings" charset="0"/>
              </a:rPr>
              <a:t>VAMOS </a:t>
            </a:r>
            <a:r>
              <a:rPr lang="en-US" i="1" dirty="0" smtClean="0">
                <a:solidFill>
                  <a:schemeClr val="accent2"/>
                </a:solidFill>
                <a:latin typeface="Times" charset="0"/>
                <a:sym typeface="Wingdings" charset="0"/>
              </a:rPr>
              <a:t>PLF </a:t>
            </a:r>
            <a:r>
              <a:rPr lang="en-US" i="1" dirty="0">
                <a:solidFill>
                  <a:schemeClr val="accent2"/>
                </a:solidFill>
                <a:latin typeface="Times" charset="0"/>
                <a:sym typeface="Wingdings" charset="0"/>
              </a:rPr>
              <a:t>(E503</a:t>
            </a:r>
            <a:r>
              <a:rPr lang="en-US" i="1" dirty="0" smtClean="0">
                <a:solidFill>
                  <a:schemeClr val="accent2"/>
                </a:solidFill>
                <a:latin typeface="Times" charset="0"/>
                <a:sym typeface="Wingdings" charset="0"/>
              </a:rPr>
              <a:t>)</a:t>
            </a:r>
            <a:endParaRPr lang="en-US" i="1" dirty="0">
              <a:solidFill>
                <a:schemeClr val="accent2"/>
              </a:solidFill>
              <a:latin typeface="Times" charset="0"/>
              <a:sym typeface="Wingdings" charset="0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n-US" i="1" dirty="0">
                <a:solidFill>
                  <a:schemeClr val="accent2"/>
                </a:solidFill>
                <a:latin typeface="Times" charset="0"/>
                <a:sym typeface="Wingdings" charset="0"/>
              </a:rPr>
              <a:t>High Isotopic Resolution </a:t>
            </a:r>
            <a:endParaRPr lang="en-US" sz="1800" dirty="0">
              <a:latin typeface="Times" charset="0"/>
            </a:endParaRPr>
          </a:p>
        </p:txBody>
      </p:sp>
      <p:pic>
        <p:nvPicPr>
          <p:cNvPr id="16" name="Image 15" descr="ZAQ_484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7240" r="7484"/>
          <a:stretch/>
        </p:blipFill>
        <p:spPr>
          <a:xfrm>
            <a:off x="95873" y="2420888"/>
            <a:ext cx="3900063" cy="24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8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/>
      <p:bldP spid="18" grpId="0" animBg="1"/>
      <p:bldP spid="307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00811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fr-FR" sz="2800" dirty="0" err="1" smtClean="0">
                <a:solidFill>
                  <a:srgbClr val="800000"/>
                </a:solidFill>
              </a:rPr>
              <a:t>Isotopic</a:t>
            </a:r>
            <a:r>
              <a:rPr lang="fr-FR" sz="2800" dirty="0" smtClean="0">
                <a:solidFill>
                  <a:srgbClr val="800000"/>
                </a:solidFill>
              </a:rPr>
              <a:t> distributions of PLF</a:t>
            </a:r>
            <a:br>
              <a:rPr lang="fr-FR" sz="2800" dirty="0" smtClean="0">
                <a:solidFill>
                  <a:srgbClr val="800000"/>
                </a:solidFill>
              </a:rPr>
            </a:br>
            <a:r>
              <a:rPr lang="fr-FR" sz="2800" dirty="0" smtClean="0">
                <a:solidFill>
                  <a:srgbClr val="800000"/>
                </a:solidFill>
              </a:rPr>
              <a:t>&amp;</a:t>
            </a:r>
            <a:br>
              <a:rPr lang="fr-FR" sz="2800" dirty="0" smtClean="0">
                <a:solidFill>
                  <a:srgbClr val="800000"/>
                </a:solidFill>
              </a:rPr>
            </a:br>
            <a:r>
              <a:rPr lang="fr-FR" sz="2800" dirty="0" smtClean="0">
                <a:solidFill>
                  <a:srgbClr val="800000"/>
                </a:solidFill>
              </a:rPr>
              <a:t>of </a:t>
            </a:r>
            <a:r>
              <a:rPr lang="en-US" sz="2800" dirty="0" smtClean="0">
                <a:solidFill>
                  <a:srgbClr val="800000"/>
                </a:solidFill>
              </a:rPr>
              <a:t>reconstructed primary fragments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179512" y="5078792"/>
            <a:ext cx="61229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Derive an expression similar to Friedman adapted to more dissipative collisions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9897-9D07-E44D-AF22-987264E6876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Image 6" descr="figIsotopicDistri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78" y="1124744"/>
            <a:ext cx="6250725" cy="3790032"/>
          </a:xfrm>
          <a:prstGeom prst="rect">
            <a:avLst/>
          </a:prstGeom>
        </p:spPr>
      </p:pic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71251"/>
              </p:ext>
            </p:extLst>
          </p:nvPr>
        </p:nvGraphicFramePr>
        <p:xfrm>
          <a:off x="125827" y="1844824"/>
          <a:ext cx="2285933" cy="906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…quation" r:id="rId5" imgW="1155700" imgH="457200" progId="Equation.3">
                  <p:embed/>
                </p:oleObj>
              </mc:Choice>
              <mc:Fallback>
                <p:oleObj name="…quation" r:id="rId5" imgW="1155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827" y="1844824"/>
                        <a:ext cx="2285933" cy="906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931779"/>
              </p:ext>
            </p:extLst>
          </p:nvPr>
        </p:nvGraphicFramePr>
        <p:xfrm>
          <a:off x="79375" y="2852936"/>
          <a:ext cx="22987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…quation" r:id="rId7" imgW="1663700" imgH="457200" progId="Equation.3">
                  <p:embed/>
                </p:oleObj>
              </mc:Choice>
              <mc:Fallback>
                <p:oleObj name="…quation" r:id="rId7" imgW="1663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375" y="2852936"/>
                        <a:ext cx="2298700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5220072" y="4725144"/>
            <a:ext cx="1936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40000"/>
                </a:solidFill>
              </a:rPr>
              <a:t>A</a:t>
            </a:r>
            <a:r>
              <a:rPr lang="en-US" baseline="-25000" dirty="0" err="1" smtClean="0">
                <a:solidFill>
                  <a:srgbClr val="F40000"/>
                </a:solidFill>
              </a:rPr>
              <a:t>primary</a:t>
            </a:r>
            <a:r>
              <a:rPr lang="en-US" dirty="0" smtClean="0">
                <a:solidFill>
                  <a:srgbClr val="F40000"/>
                </a:solidFill>
              </a:rPr>
              <a:t> - </a:t>
            </a:r>
            <a:r>
              <a:rPr lang="en-US" dirty="0" err="1" smtClean="0">
                <a:solidFill>
                  <a:srgbClr val="F40000"/>
                </a:solidFill>
              </a:rPr>
              <a:t>N</a:t>
            </a:r>
            <a:r>
              <a:rPr lang="en-US" baseline="-25000" dirty="0" err="1" smtClean="0">
                <a:solidFill>
                  <a:srgbClr val="F40000"/>
                </a:solidFill>
              </a:rPr>
              <a:t>free</a:t>
            </a:r>
            <a:endParaRPr lang="en-US" baseline="-25000" dirty="0">
              <a:solidFill>
                <a:srgbClr val="F4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24128" y="2852936"/>
            <a:ext cx="77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baseline="-25000" dirty="0" smtClean="0">
                <a:solidFill>
                  <a:srgbClr val="0000FF"/>
                </a:solidFill>
              </a:rPr>
              <a:t>PLF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35165" y="4114224"/>
            <a:ext cx="2647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M. </a:t>
            </a:r>
            <a:r>
              <a:rPr lang="en-US" sz="1600" dirty="0" err="1" smtClean="0"/>
              <a:t>Boisjoli</a:t>
            </a:r>
            <a:r>
              <a:rPr lang="en-US" sz="1600" dirty="0" smtClean="0"/>
              <a:t> thesis Nov 2013</a:t>
            </a:r>
          </a:p>
          <a:p>
            <a:r>
              <a:rPr lang="en-US" sz="1600" dirty="0" smtClean="0"/>
              <a:t>A.C et al., ARIS2014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3270603" y="1383159"/>
            <a:ext cx="869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4040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239155" y="1671191"/>
            <a:ext cx="869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4848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8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79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Prescription of A. </a:t>
            </a:r>
            <a:r>
              <a:rPr lang="en-US" sz="3200" dirty="0" err="1" smtClean="0">
                <a:solidFill>
                  <a:srgbClr val="800000"/>
                </a:solidFill>
              </a:rPr>
              <a:t>Raduta</a:t>
            </a:r>
            <a:r>
              <a:rPr lang="en-US" sz="3200" dirty="0" smtClean="0">
                <a:solidFill>
                  <a:srgbClr val="800000"/>
                </a:solidFill>
              </a:rPr>
              <a:t> &amp; </a:t>
            </a:r>
            <a:r>
              <a:rPr lang="en-US" sz="3200" dirty="0" err="1" smtClean="0">
                <a:solidFill>
                  <a:srgbClr val="800000"/>
                </a:solidFill>
              </a:rPr>
              <a:t>F.Gulminelli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18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29" y="4418536"/>
            <a:ext cx="2489200" cy="8001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348" y="3680108"/>
            <a:ext cx="4382534" cy="298298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97876" y="6083809"/>
            <a:ext cx="496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Raduta</a:t>
            </a:r>
            <a:r>
              <a:rPr lang="en-US" dirty="0" smtClean="0"/>
              <a:t> and F. </a:t>
            </a:r>
            <a:r>
              <a:rPr lang="en-US" dirty="0" err="1" smtClean="0"/>
              <a:t>Gulminelli</a:t>
            </a:r>
            <a:r>
              <a:rPr lang="en-US" dirty="0" smtClean="0"/>
              <a:t>, PRC75, 044605, (2007)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924982" y="1238713"/>
            <a:ext cx="6678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In the framework of MMM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rgbClr val="0000FF"/>
                </a:solidFill>
              </a:rPr>
              <a:t>Csym</a:t>
            </a:r>
            <a:r>
              <a:rPr lang="en-US" sz="2400" dirty="0" smtClean="0">
                <a:solidFill>
                  <a:srgbClr val="0000FF"/>
                </a:solidFill>
              </a:rPr>
              <a:t> directly inferred from width of Isotopic </a:t>
            </a: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dirty="0" smtClean="0">
                <a:solidFill>
                  <a:srgbClr val="0000FF"/>
                </a:solidFill>
              </a:rPr>
              <a:t> in Grand-canonical approximation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A Gaussian approximation on GC leads to 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526" y="2814220"/>
            <a:ext cx="5664200" cy="1041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449" y="3680108"/>
            <a:ext cx="1409700" cy="444500"/>
          </a:xfrm>
          <a:prstGeom prst="rect">
            <a:avLst/>
          </a:prstGeom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7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Conclusion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>
                <a:solidFill>
                  <a:srgbClr val="0000FF"/>
                </a:solidFill>
              </a:rPr>
              <a:t> Study of </a:t>
            </a:r>
            <a:r>
              <a:rPr lang="en-US" dirty="0" err="1">
                <a:solidFill>
                  <a:srgbClr val="0000FF"/>
                </a:solidFill>
              </a:rPr>
              <a:t>E</a:t>
            </a:r>
            <a:r>
              <a:rPr lang="en-US" baseline="-25000" dirty="0" err="1">
                <a:solidFill>
                  <a:srgbClr val="0000FF"/>
                </a:solidFill>
              </a:rPr>
              <a:t>sym</a:t>
            </a:r>
            <a:r>
              <a:rPr lang="en-US" dirty="0">
                <a:solidFill>
                  <a:srgbClr val="0000FF"/>
                </a:solidFill>
              </a:rPr>
              <a:t> in </a:t>
            </a:r>
            <a:r>
              <a:rPr lang="en-US" dirty="0" smtClean="0">
                <a:solidFill>
                  <a:srgbClr val="0000FF"/>
                </a:solidFill>
              </a:rPr>
              <a:t>Fission with help of GEF allows to evaluate</a:t>
            </a:r>
          </a:p>
          <a:p>
            <a:pPr marL="857250" lvl="1" indent="-457200"/>
            <a:r>
              <a:rPr lang="en-US" dirty="0" smtClean="0">
                <a:solidFill>
                  <a:srgbClr val="0000FF"/>
                </a:solidFill>
              </a:rPr>
              <a:t>Effect of neutron evaporation on </a:t>
            </a:r>
            <a:r>
              <a:rPr lang="en-US" dirty="0" err="1" smtClean="0">
                <a:solidFill>
                  <a:srgbClr val="0000FF"/>
                </a:solidFill>
              </a:rPr>
              <a:t>Esym</a:t>
            </a:r>
            <a:endParaRPr lang="en-US" dirty="0" smtClean="0">
              <a:solidFill>
                <a:srgbClr val="0000FF"/>
              </a:solidFill>
            </a:endParaRPr>
          </a:p>
          <a:p>
            <a:pPr marL="857250" lvl="1" indent="-457200"/>
            <a:r>
              <a:rPr lang="en-US" dirty="0" smtClean="0">
                <a:solidFill>
                  <a:srgbClr val="0000FF"/>
                </a:solidFill>
              </a:rPr>
              <a:t>Effect of deformation of n-rich nuclei on </a:t>
            </a:r>
            <a:r>
              <a:rPr lang="en-US" dirty="0" err="1" smtClean="0">
                <a:solidFill>
                  <a:srgbClr val="0000FF"/>
                </a:solidFill>
              </a:rPr>
              <a:t>Esym</a:t>
            </a:r>
            <a:endParaRPr lang="en-US" dirty="0" smtClean="0">
              <a:solidFill>
                <a:srgbClr val="0000FF"/>
              </a:solidFill>
            </a:endParaRPr>
          </a:p>
          <a:p>
            <a:pPr marL="857250" lvl="1" indent="-457200"/>
            <a:r>
              <a:rPr lang="en-US" dirty="0" smtClean="0">
                <a:solidFill>
                  <a:srgbClr val="0000FF"/>
                </a:solidFill>
              </a:rPr>
              <a:t>Extraction of </a:t>
            </a:r>
            <a:r>
              <a:rPr lang="en-US" dirty="0" err="1" smtClean="0">
                <a:solidFill>
                  <a:srgbClr val="0000FF"/>
                </a:solidFill>
              </a:rPr>
              <a:t>Esym</a:t>
            </a:r>
            <a:r>
              <a:rPr lang="en-US" dirty="0" smtClean="0">
                <a:solidFill>
                  <a:srgbClr val="0000FF"/>
                </a:solidFill>
              </a:rPr>
              <a:t> from variance of ID </a:t>
            </a:r>
            <a:endParaRPr lang="en-US" dirty="0">
              <a:solidFill>
                <a:srgbClr val="0000FF"/>
              </a:solidFill>
            </a:endParaRPr>
          </a:p>
          <a:p>
            <a:pPr marL="457200" indent="-457200"/>
            <a:r>
              <a:rPr lang="en-US" dirty="0" smtClean="0">
                <a:solidFill>
                  <a:srgbClr val="0000FF"/>
                </a:solidFill>
              </a:rPr>
              <a:t>Application </a:t>
            </a:r>
            <a:r>
              <a:rPr lang="en-US" dirty="0">
                <a:solidFill>
                  <a:srgbClr val="0000FF"/>
                </a:solidFill>
              </a:rPr>
              <a:t>to more dissipative reactions (VAMOS+INDRA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457200" indent="-457200"/>
            <a:r>
              <a:rPr lang="en-US" dirty="0" smtClean="0">
                <a:solidFill>
                  <a:srgbClr val="0000FF"/>
                </a:solidFill>
              </a:rPr>
              <a:t>Work on progress…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19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1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Why studying </a:t>
            </a:r>
            <a:r>
              <a:rPr lang="en-US" dirty="0" err="1" smtClean="0">
                <a:solidFill>
                  <a:srgbClr val="800000"/>
                </a:solidFill>
              </a:rPr>
              <a:t>Esym</a:t>
            </a:r>
            <a:r>
              <a:rPr lang="en-US" dirty="0" smtClean="0">
                <a:solidFill>
                  <a:srgbClr val="800000"/>
                </a:solidFill>
              </a:rPr>
              <a:t> in binary fission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454" y="1600200"/>
            <a:ext cx="879517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Process of fission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 energies 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eliminate the pre-equilibrium emission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Strongly constrained by mass and charge conservation 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most part of the system is contained in the 2 fission fragments (</a:t>
            </a:r>
            <a:r>
              <a:rPr lang="en-US" dirty="0" err="1" smtClean="0">
                <a:solidFill>
                  <a:srgbClr val="FF0000"/>
                </a:solidFill>
              </a:rPr>
              <a:t>Ztot</a:t>
            </a:r>
            <a:r>
              <a:rPr lang="en-US" dirty="0" smtClean="0">
                <a:solidFill>
                  <a:srgbClr val="FF0000"/>
                </a:solidFill>
              </a:rPr>
              <a:t> ≈ Z1+Z2)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Facilitate the experimental extraction of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sym typeface="Wingdings"/>
              </a:rPr>
              <a:t>sym</a:t>
            </a:r>
            <a:endParaRPr lang="en-US" baseline="-25000" dirty="0" smtClean="0">
              <a:solidFill>
                <a:srgbClr val="FF0000"/>
              </a:solidFill>
              <a:sym typeface="Wingdings"/>
            </a:endParaRPr>
          </a:p>
          <a:p>
            <a:pPr>
              <a:buFont typeface="Wingdings" charset="0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Extend the fission study to more complicated cases: </a:t>
            </a:r>
            <a:r>
              <a:rPr lang="en-US" sz="3000" dirty="0" smtClean="0">
                <a:solidFill>
                  <a:srgbClr val="FF0000"/>
                </a:solidFill>
                <a:sym typeface="Wingdings"/>
              </a:rPr>
              <a:t>dissipative reactions and </a:t>
            </a:r>
            <a:r>
              <a:rPr lang="en-US" sz="3000" dirty="0" err="1" smtClean="0">
                <a:solidFill>
                  <a:srgbClr val="FF0000"/>
                </a:solidFill>
                <a:sym typeface="Wingdings"/>
              </a:rPr>
              <a:t>multifrgamentation</a:t>
            </a:r>
            <a:endParaRPr lang="en-US" sz="3000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2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69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987" y="980728"/>
            <a:ext cx="59340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10496" y="1052736"/>
            <a:ext cx="1556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28"/>
            <a:r>
              <a:rPr lang="fr-FR" sz="2000" baseline="30000" dirty="0" smtClean="0">
                <a:solidFill>
                  <a:prstClr val="black"/>
                </a:solidFill>
                <a:latin typeface="Calibri"/>
              </a:rPr>
              <a:t>56-70</a:t>
            </a: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Ni</a:t>
            </a:r>
            <a:endParaRPr lang="fr-FR" sz="2000" dirty="0">
              <a:solidFill>
                <a:prstClr val="black"/>
              </a:solidFill>
              <a:latin typeface="Calibri"/>
            </a:endParaRPr>
          </a:p>
          <a:p>
            <a:pPr algn="ctr" defTabSz="914328"/>
            <a:r>
              <a:rPr lang="fr-FR" sz="2000" dirty="0">
                <a:solidFill>
                  <a:prstClr val="black"/>
                </a:solidFill>
                <a:latin typeface="Calibri"/>
              </a:rPr>
              <a:t>10</a:t>
            </a:r>
            <a:r>
              <a:rPr lang="fr-FR" sz="2000" baseline="30000" dirty="0">
                <a:solidFill>
                  <a:prstClr val="black"/>
                </a:solidFill>
                <a:latin typeface="Calibri"/>
              </a:rPr>
              <a:t>5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pps</a:t>
            </a:r>
          </a:p>
          <a:p>
            <a:pPr algn="ctr" defTabSz="914328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50-35 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</a:rPr>
              <a:t>A.MeV</a:t>
            </a:r>
            <a:endParaRPr lang="fr-F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954016" y="5157192"/>
            <a:ext cx="1338064" cy="6899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12" name="Grouper 11"/>
          <p:cNvGrpSpPr/>
          <p:nvPr/>
        </p:nvGrpSpPr>
        <p:grpSpPr>
          <a:xfrm>
            <a:off x="6516216" y="332656"/>
            <a:ext cx="2532439" cy="2376264"/>
            <a:chOff x="5565330" y="3645024"/>
            <a:chExt cx="2532439" cy="2376264"/>
          </a:xfrm>
        </p:grpSpPr>
        <p:sp>
          <p:nvSpPr>
            <p:cNvPr id="76" name="Rectangle 75"/>
            <p:cNvSpPr/>
            <p:nvPr/>
          </p:nvSpPr>
          <p:spPr bwMode="auto">
            <a:xfrm>
              <a:off x="6021248" y="5589240"/>
              <a:ext cx="936104" cy="14401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6021248" y="5733256"/>
              <a:ext cx="936104" cy="14401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6021248" y="5877272"/>
              <a:ext cx="936104" cy="14401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6021248" y="4941168"/>
              <a:ext cx="936104" cy="14401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6021248" y="5085184"/>
              <a:ext cx="936104" cy="14401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6021248" y="5229200"/>
              <a:ext cx="936104" cy="14401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5565330" y="3645024"/>
              <a:ext cx="25324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FAZIA/ 12 blocks (192)</a:t>
              </a:r>
            </a:p>
            <a:p>
              <a:r>
                <a:rPr lang="en-US" sz="1800" dirty="0">
                  <a:solidFill>
                    <a:srgbClr val="0000FF"/>
                  </a:solidFill>
                </a:rPr>
                <a:t> 2°-14°</a:t>
              </a:r>
              <a:endParaRPr lang="en-US" sz="1800" dirty="0"/>
            </a:p>
          </p:txBody>
        </p:sp>
      </p:grpSp>
      <p:sp>
        <p:nvSpPr>
          <p:cNvPr id="86" name="Rectangle 85"/>
          <p:cNvSpPr/>
          <p:nvPr/>
        </p:nvSpPr>
        <p:spPr bwMode="auto">
          <a:xfrm rot="7972585" flipV="1">
            <a:off x="5804181" y="2678475"/>
            <a:ext cx="775224" cy="165616"/>
          </a:xfrm>
          <a:prstGeom prst="rect">
            <a:avLst/>
          </a:prstGeom>
          <a:solidFill>
            <a:srgbClr val="1CE38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7" name="Rogner un rectangle à un seul coin 86"/>
          <p:cNvSpPr/>
          <p:nvPr/>
        </p:nvSpPr>
        <p:spPr bwMode="auto">
          <a:xfrm rot="13840273" flipV="1">
            <a:off x="5815773" y="1296677"/>
            <a:ext cx="700017" cy="146347"/>
          </a:xfrm>
          <a:prstGeom prst="snip1Rect">
            <a:avLst/>
          </a:prstGeom>
          <a:solidFill>
            <a:srgbClr val="1CE38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02406" y="2926685"/>
            <a:ext cx="1921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28"/>
            <a:r>
              <a:rPr lang="fr-FR" dirty="0" err="1">
                <a:solidFill>
                  <a:prstClr val="black"/>
                </a:solidFill>
                <a:latin typeface="Calibri"/>
              </a:rPr>
              <a:t>Tracking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detectors </a:t>
            </a:r>
          </a:p>
          <a:p>
            <a:pPr algn="ctr" defTabSz="914328"/>
            <a:r>
              <a:rPr lang="fr-FR" dirty="0">
                <a:solidFill>
                  <a:prstClr val="black"/>
                </a:solidFill>
                <a:latin typeface="Calibri"/>
              </a:rPr>
              <a:t>(CATS)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691953" y="2204864"/>
            <a:ext cx="4956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131840" y="116632"/>
            <a:ext cx="2186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Possible setup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 bwMode="auto">
          <a:xfrm flipV="1">
            <a:off x="5724128" y="3212976"/>
            <a:ext cx="216024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4860032" y="3645024"/>
            <a:ext cx="1331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Must2</a:t>
            </a:r>
          </a:p>
          <a:p>
            <a:r>
              <a:rPr lang="en-US" sz="2000" dirty="0">
                <a:solidFill>
                  <a:srgbClr val="0000FF"/>
                </a:solidFill>
              </a:rPr>
              <a:t>14°- 58</a:t>
            </a:r>
            <a:r>
              <a:rPr lang="en-US" sz="2000" dirty="0" smtClean="0">
                <a:solidFill>
                  <a:srgbClr val="0000FF"/>
                </a:solidFill>
              </a:rPr>
              <a:t>°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122°-166°</a:t>
            </a:r>
            <a:endParaRPr lang="en-US" sz="2000" dirty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 flipV="1">
            <a:off x="4716016" y="3140968"/>
            <a:ext cx="216024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necteur droit avec flèche 33"/>
          <p:cNvCxnSpPr/>
          <p:nvPr/>
        </p:nvCxnSpPr>
        <p:spPr bwMode="auto">
          <a:xfrm flipV="1">
            <a:off x="2555776" y="2636912"/>
            <a:ext cx="216024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Connecteur droit avec flèche 34"/>
          <p:cNvCxnSpPr/>
          <p:nvPr/>
        </p:nvCxnSpPr>
        <p:spPr bwMode="auto">
          <a:xfrm flipH="1" flipV="1">
            <a:off x="1547664" y="2564904"/>
            <a:ext cx="216024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cteur droit 16"/>
          <p:cNvCxnSpPr/>
          <p:nvPr/>
        </p:nvCxnSpPr>
        <p:spPr bwMode="auto">
          <a:xfrm flipV="1">
            <a:off x="5292080" y="1196752"/>
            <a:ext cx="648072" cy="1008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/>
          <p:cNvCxnSpPr>
            <a:endCxn id="86" idx="3"/>
          </p:cNvCxnSpPr>
          <p:nvPr/>
        </p:nvCxnSpPr>
        <p:spPr bwMode="auto">
          <a:xfrm>
            <a:off x="5364088" y="2204864"/>
            <a:ext cx="563966" cy="8404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5724128" y="1916832"/>
            <a:ext cx="1224136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19" name="Connecteur droit 18"/>
          <p:cNvCxnSpPr/>
          <p:nvPr/>
        </p:nvCxnSpPr>
        <p:spPr bwMode="auto">
          <a:xfrm flipV="1">
            <a:off x="5364088" y="1700808"/>
            <a:ext cx="936104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cteur droit 24"/>
          <p:cNvCxnSpPr>
            <a:endCxn id="86" idx="1"/>
          </p:cNvCxnSpPr>
          <p:nvPr/>
        </p:nvCxnSpPr>
        <p:spPr bwMode="auto">
          <a:xfrm>
            <a:off x="5436096" y="2204864"/>
            <a:ext cx="1019436" cy="2723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4932040" y="548680"/>
            <a:ext cx="883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Must2</a:t>
            </a:r>
            <a:endParaRPr lang="en-US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3861048"/>
            <a:ext cx="369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 = (N-Z)/A =  0.2, for </a:t>
            </a:r>
            <a:r>
              <a:rPr lang="en-US" baseline="30000" dirty="0" smtClean="0"/>
              <a:t>70</a:t>
            </a:r>
            <a:r>
              <a:rPr lang="en-US" dirty="0" smtClean="0"/>
              <a:t>Ni</a:t>
            </a:r>
          </a:p>
          <a:p>
            <a:r>
              <a:rPr lang="en-US" dirty="0" err="1" smtClean="0"/>
              <a:t>δ</a:t>
            </a:r>
            <a:r>
              <a:rPr lang="en-US" dirty="0" smtClean="0"/>
              <a:t> = 0.0 for </a:t>
            </a:r>
            <a:r>
              <a:rPr lang="en-US" baseline="30000" dirty="0" smtClean="0"/>
              <a:t>56</a:t>
            </a:r>
            <a:r>
              <a:rPr lang="en-US" dirty="0" smtClean="0"/>
              <a:t>Ni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4514">
            <a:off x="6724974" y="1046748"/>
            <a:ext cx="2178002" cy="231412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7504" y="4653136"/>
            <a:ext cx="9036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err="1" smtClean="0">
                <a:solidFill>
                  <a:srgbClr val="0000FF"/>
                </a:solidFill>
              </a:rPr>
              <a:t>Fazia</a:t>
            </a:r>
            <a:r>
              <a:rPr lang="en-US" sz="1800" dirty="0" smtClean="0">
                <a:solidFill>
                  <a:srgbClr val="0000FF"/>
                </a:solidFill>
              </a:rPr>
              <a:t> 2°-14° : isotopic distributions of the PLF in </a:t>
            </a:r>
            <a:r>
              <a:rPr lang="en-US" sz="1800" dirty="0" err="1" smtClean="0">
                <a:solidFill>
                  <a:srgbClr val="0000FF"/>
                </a:solidFill>
              </a:rPr>
              <a:t>coinc</a:t>
            </a:r>
            <a:r>
              <a:rPr lang="en-US" sz="1800" dirty="0" smtClean="0">
                <a:solidFill>
                  <a:srgbClr val="0000FF"/>
                </a:solidFill>
              </a:rPr>
              <a:t> with LCP in </a:t>
            </a:r>
            <a:r>
              <a:rPr lang="en-US" sz="1800" dirty="0" err="1" smtClean="0">
                <a:solidFill>
                  <a:srgbClr val="0000FF"/>
                </a:solidFill>
              </a:rPr>
              <a:t>Fazia</a:t>
            </a:r>
            <a:r>
              <a:rPr lang="en-US" sz="1800" dirty="0" smtClean="0">
                <a:solidFill>
                  <a:srgbClr val="0000FF"/>
                </a:solidFill>
              </a:rPr>
              <a:t> and Must2 provide the primary isotopic distribution </a:t>
            </a:r>
            <a:r>
              <a:rPr lang="en-US" sz="180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1800" dirty="0" err="1" smtClean="0">
                <a:solidFill>
                  <a:srgbClr val="0000FF"/>
                </a:solidFill>
                <a:sym typeface="Wingdings"/>
              </a:rPr>
              <a:t>E</a:t>
            </a:r>
            <a:r>
              <a:rPr lang="en-US" sz="1800" baseline="-25000" dirty="0" err="1" smtClean="0">
                <a:solidFill>
                  <a:srgbClr val="0000FF"/>
                </a:solidFill>
                <a:sym typeface="Wingdings"/>
              </a:rPr>
              <a:t>sym</a:t>
            </a:r>
            <a:r>
              <a:rPr lang="en-US" sz="1800" dirty="0">
                <a:solidFill>
                  <a:srgbClr val="0000FF"/>
                </a:solidFill>
                <a:sym typeface="Wingdings"/>
              </a:rPr>
              <a:t>,</a:t>
            </a:r>
            <a:r>
              <a:rPr lang="en-US" sz="18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sym typeface="Wingdings"/>
              </a:rPr>
              <a:t>Isospin</a:t>
            </a:r>
            <a:r>
              <a:rPr lang="en-US" sz="1800" dirty="0" smtClean="0">
                <a:solidFill>
                  <a:srgbClr val="0000FF"/>
                </a:solidFill>
                <a:sym typeface="Wingdings"/>
              </a:rPr>
              <a:t> diffusion.</a:t>
            </a:r>
            <a:endParaRPr lang="en-US" sz="1800" baseline="-25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Must2 14°- 58° and 122°-166° (it covers the MR region (90</a:t>
            </a:r>
            <a:r>
              <a:rPr lang="en-US" sz="1800" smtClean="0">
                <a:solidFill>
                  <a:srgbClr val="0000FF"/>
                </a:solidFill>
              </a:rPr>
              <a:t>° CM)</a:t>
            </a:r>
            <a:r>
              <a:rPr lang="en-US" sz="1800" dirty="0" smtClean="0">
                <a:solidFill>
                  <a:srgbClr val="0000FF"/>
                </a:solidFill>
              </a:rPr>
              <a:t>) :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800" dirty="0" smtClean="0">
                <a:solidFill>
                  <a:srgbClr val="0000FF"/>
                </a:solidFill>
              </a:rPr>
              <a:t> correlation function for space-time characterization of sources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800" dirty="0" smtClean="0">
                <a:solidFill>
                  <a:srgbClr val="0000FF"/>
                </a:solidFill>
              </a:rPr>
              <a:t> estimation of the density around the projectile and MR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800" dirty="0" smtClean="0">
                <a:solidFill>
                  <a:srgbClr val="0000FF"/>
                </a:solidFill>
              </a:rPr>
              <a:t>In-medium short-lived nuclei as well as out-of-medium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46C9-81D5-FB4A-9B97-168ABEEA796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7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A8A-3DA5-7F4C-A9D2-BA4C0F0F19A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dirty="0" smtClean="0"/>
              <a:t>Possible systems</a:t>
            </a:r>
            <a:endParaRPr lang="en-US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321373"/>
              </p:ext>
            </p:extLst>
          </p:nvPr>
        </p:nvGraphicFramePr>
        <p:xfrm>
          <a:off x="1547664" y="1170228"/>
          <a:ext cx="6096000" cy="3554916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535832"/>
                <a:gridCol w="864096"/>
                <a:gridCol w="864096"/>
                <a:gridCol w="799976"/>
                <a:gridCol w="1016000"/>
                <a:gridCol w="1016000"/>
              </a:tblGrid>
              <a:tr h="42484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Proj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56Ni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60Ni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64Ni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68Ni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70Ni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2484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3"/>
                          </a:solidFill>
                        </a:rPr>
                        <a:t>δ</a:t>
                      </a:r>
                      <a:r>
                        <a:rPr lang="en-US" dirty="0" smtClean="0">
                          <a:solidFill>
                            <a:schemeClr val="accent3"/>
                          </a:solidFill>
                        </a:rPr>
                        <a:t> = (N-Z)/A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4248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Target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56Fe</a:t>
                      </a:r>
                      <a:endParaRPr lang="en-US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60Ni</a:t>
                      </a:r>
                      <a:endParaRPr lang="en-US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64Ni</a:t>
                      </a:r>
                      <a:endParaRPr lang="en-US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68Zn</a:t>
                      </a:r>
                      <a:endParaRPr lang="en-US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70Ge</a:t>
                      </a:r>
                      <a:endParaRPr lang="en-US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81646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FFFF"/>
                          </a:solidFill>
                        </a:rPr>
                        <a:t>δ = (N-Z)/A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0.086</a:t>
                      </a:r>
                      <a:endParaRPr lang="en-US" dirty="0"/>
                    </a:p>
                  </a:txBody>
                  <a:tcPr/>
                </a:tc>
              </a:tr>
              <a:tr h="424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70Zn</a:t>
                      </a:r>
                      <a:endParaRPr lang="en-US" b="1" dirty="0"/>
                    </a:p>
                  </a:txBody>
                  <a:tcPr/>
                </a:tc>
              </a:tr>
              <a:tr h="424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0.143</a:t>
                      </a:r>
                      <a:endParaRPr lang="en-US" dirty="0"/>
                    </a:p>
                  </a:txBody>
                  <a:tcPr/>
                </a:tc>
              </a:tr>
              <a:tr h="424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2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94816" y="5127575"/>
            <a:ext cx="8697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Proj</a:t>
            </a:r>
            <a:r>
              <a:rPr lang="en-US" dirty="0" smtClean="0"/>
              <a:t>-target combination either very: n-rich or different </a:t>
            </a:r>
            <a:r>
              <a:rPr lang="en-US" dirty="0" err="1" smtClean="0"/>
              <a:t>asym</a:t>
            </a:r>
            <a:r>
              <a:rPr lang="en-US" dirty="0" smtClean="0"/>
              <a:t> n/z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GEF model</a:t>
            </a:r>
            <a:br>
              <a:rPr lang="en-US" dirty="0"/>
            </a:br>
            <a:r>
              <a:rPr lang="en-US" dirty="0"/>
              <a:t>http://www.cenbg.in2p3.fr/-GEF,354-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The model has been </a:t>
            </a:r>
            <a:r>
              <a:rPr lang="fr-FR" dirty="0" err="1"/>
              <a:t>developed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aim</a:t>
            </a:r>
            <a:r>
              <a:rPr lang="fr-FR" dirty="0"/>
              <a:t> to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dedicated</a:t>
            </a:r>
            <a:r>
              <a:rPr lang="fr-FR" dirty="0"/>
              <a:t> </a:t>
            </a:r>
            <a:r>
              <a:rPr lang="fr-FR" dirty="0" err="1"/>
              <a:t>nuclear</a:t>
            </a:r>
            <a:r>
              <a:rPr lang="fr-FR" dirty="0"/>
              <a:t> data for applications in </a:t>
            </a:r>
            <a:r>
              <a:rPr lang="fr-FR" dirty="0" err="1"/>
              <a:t>nuclear</a:t>
            </a:r>
            <a:r>
              <a:rPr lang="fr-FR" dirty="0"/>
              <a:t> </a:t>
            </a:r>
            <a:r>
              <a:rPr lang="fr-FR" dirty="0" err="1"/>
              <a:t>technology</a:t>
            </a:r>
            <a:r>
              <a:rPr lang="fr-FR" dirty="0"/>
              <a:t> and engineering. The code </a:t>
            </a:r>
            <a:r>
              <a:rPr lang="fr-FR" dirty="0" err="1"/>
              <a:t>treates</a:t>
            </a:r>
            <a:r>
              <a:rPr lang="fr-FR" dirty="0"/>
              <a:t> </a:t>
            </a:r>
            <a:r>
              <a:rPr lang="fr-FR" dirty="0" err="1"/>
              <a:t>spontaneous</a:t>
            </a:r>
            <a:r>
              <a:rPr lang="fr-FR" dirty="0"/>
              <a:t> fission and fission up to an excitation </a:t>
            </a:r>
            <a:r>
              <a:rPr lang="fr-FR" dirty="0" err="1"/>
              <a:t>energy</a:t>
            </a:r>
            <a:r>
              <a:rPr lang="fr-FR" dirty="0"/>
              <a:t> of about 100 MeV (</a:t>
            </a:r>
            <a:r>
              <a:rPr lang="fr-FR" dirty="0" err="1"/>
              <a:t>including</a:t>
            </a:r>
            <a:r>
              <a:rPr lang="fr-FR" dirty="0"/>
              <a:t> multi-chance fission) for a </a:t>
            </a:r>
            <a:r>
              <a:rPr lang="fr-FR" dirty="0" err="1"/>
              <a:t>wide</a:t>
            </a:r>
            <a:r>
              <a:rPr lang="fr-FR" dirty="0"/>
              <a:t> range of </a:t>
            </a:r>
            <a:r>
              <a:rPr lang="fr-FR" dirty="0" err="1"/>
              <a:t>heavy</a:t>
            </a:r>
            <a:r>
              <a:rPr lang="fr-FR" dirty="0"/>
              <a:t> </a:t>
            </a:r>
            <a:r>
              <a:rPr lang="fr-FR" dirty="0" err="1"/>
              <a:t>nuclei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polonium to seaborgium. The </a:t>
            </a:r>
            <a:r>
              <a:rPr lang="fr-FR" dirty="0" err="1"/>
              <a:t>development</a:t>
            </a:r>
            <a:r>
              <a:rPr lang="fr-FR" dirty="0"/>
              <a:t> of GEF has been </a:t>
            </a:r>
            <a:r>
              <a:rPr lang="fr-FR" dirty="0" err="1"/>
              <a:t>supported</a:t>
            </a:r>
            <a:r>
              <a:rPr lang="fr-FR" dirty="0"/>
              <a:t> by the </a:t>
            </a:r>
            <a:r>
              <a:rPr lang="fr-FR" dirty="0" err="1"/>
              <a:t>European</a:t>
            </a:r>
            <a:r>
              <a:rPr lang="fr-FR" dirty="0"/>
              <a:t> Union in the </a:t>
            </a:r>
            <a:r>
              <a:rPr lang="fr-FR" dirty="0" err="1"/>
              <a:t>framework</a:t>
            </a:r>
            <a:r>
              <a:rPr lang="fr-FR" dirty="0"/>
              <a:t> of the </a:t>
            </a:r>
            <a:r>
              <a:rPr lang="fr-FR" dirty="0">
                <a:hlinkClick r:id="rId2"/>
              </a:rPr>
              <a:t>EFNUDAT</a:t>
            </a:r>
            <a:r>
              <a:rPr lang="fr-FR" dirty="0"/>
              <a:t> and the </a:t>
            </a:r>
            <a:r>
              <a:rPr lang="fr-FR" dirty="0">
                <a:hlinkClick r:id="rId3"/>
              </a:rPr>
              <a:t>ERINDA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and by the OECD </a:t>
            </a:r>
            <a:r>
              <a:rPr lang="fr-FR" dirty="0" err="1"/>
              <a:t>Nuclear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Agency. A </a:t>
            </a:r>
            <a:r>
              <a:rPr lang="fr-FR" dirty="0" err="1"/>
              <a:t>detailed</a:t>
            </a:r>
            <a:r>
              <a:rPr lang="fr-FR" dirty="0"/>
              <a:t> description of the code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given</a:t>
            </a:r>
            <a:r>
              <a:rPr lang="fr-FR" dirty="0"/>
              <a:t> in </a:t>
            </a:r>
            <a:r>
              <a:rPr lang="fr-FR" dirty="0">
                <a:hlinkClick r:id="rId4"/>
              </a:rPr>
              <a:t>this report 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23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W.A. Friedman prescription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Isotopic yield &amp; </a:t>
            </a:r>
            <a:r>
              <a:rPr lang="en-US" dirty="0" err="1" smtClean="0">
                <a:solidFill>
                  <a:srgbClr val="800000"/>
                </a:solidFill>
              </a:rPr>
              <a:t>isoscaling</a:t>
            </a:r>
            <a:r>
              <a:rPr lang="en-US" dirty="0" smtClean="0">
                <a:solidFill>
                  <a:srgbClr val="800000"/>
                </a:solidFill>
              </a:rPr>
              <a:t> in fission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84" r="-324" b="-38080"/>
          <a:stretch/>
        </p:blipFill>
        <p:spPr>
          <a:xfrm>
            <a:off x="457200" y="1511718"/>
            <a:ext cx="7098326" cy="900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87" y="2611269"/>
            <a:ext cx="7287444" cy="14311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3625" y="2161242"/>
            <a:ext cx="74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Maximum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of the isotopic distribution : 1</a:t>
            </a:r>
            <a:r>
              <a:rPr lang="en-US" sz="2400" baseline="30000" dirty="0" smtClean="0">
                <a:solidFill>
                  <a:srgbClr val="0000FF"/>
                </a:solidFill>
              </a:rPr>
              <a:t>st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derivative of BE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633" y="5198123"/>
            <a:ext cx="5831917" cy="10077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6957" y="6076625"/>
            <a:ext cx="492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W.A. Friedman PRC 29, 031601R 2004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6954" y="4816034"/>
            <a:ext cx="6263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Width </a:t>
            </a:r>
            <a:r>
              <a:rPr lang="en-US" sz="2400" dirty="0" smtClean="0">
                <a:solidFill>
                  <a:srgbClr val="0000FF"/>
                </a:solidFill>
              </a:rPr>
              <a:t>of the </a:t>
            </a:r>
            <a:r>
              <a:rPr lang="en-US" sz="2400" dirty="0" smtClean="0">
                <a:solidFill>
                  <a:srgbClr val="0000FF"/>
                </a:solidFill>
              </a:rPr>
              <a:t>isotopic distribution </a:t>
            </a:r>
            <a:r>
              <a:rPr lang="en-US" sz="2400" dirty="0" smtClean="0">
                <a:solidFill>
                  <a:srgbClr val="0000FF"/>
                </a:solidFill>
              </a:rPr>
              <a:t>: 2d derivative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2457" y="3884143"/>
            <a:ext cx="3179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z1</a:t>
            </a:r>
            <a:r>
              <a:rPr lang="en-US" sz="2400" dirty="0" smtClean="0">
                <a:solidFill>
                  <a:srgbClr val="FF0000"/>
                </a:solidFill>
              </a:rPr>
              <a:t>/a1 = z2/a2 = Z/A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Dominant term  (n-z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3</a:t>
            </a:fld>
            <a:endParaRPr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798"/>
            <a:ext cx="8229600" cy="6347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Test of the method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934" b="33"/>
          <a:stretch/>
        </p:blipFill>
        <p:spPr>
          <a:xfrm>
            <a:off x="1213983" y="1498168"/>
            <a:ext cx="5776689" cy="428709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145" y="5730163"/>
            <a:ext cx="5831917" cy="10077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14374" y="685628"/>
            <a:ext cx="435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Fission fragments of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baseline="30000" dirty="0" smtClean="0">
                <a:solidFill>
                  <a:srgbClr val="0000FF"/>
                </a:solidFill>
              </a:rPr>
              <a:t> 234</a:t>
            </a:r>
            <a:r>
              <a:rPr lang="en-US" sz="2800" dirty="0" smtClean="0">
                <a:solidFill>
                  <a:srgbClr val="0000FF"/>
                </a:solidFill>
              </a:rPr>
              <a:t>U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http://</a:t>
            </a:r>
            <a:r>
              <a:rPr lang="en-US" sz="2000" dirty="0" err="1" smtClean="0">
                <a:solidFill>
                  <a:srgbClr val="0000FF"/>
                </a:solidFill>
              </a:rPr>
              <a:t>ie.lbl.gov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</a:rPr>
              <a:t>fission.html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4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66515" y="5613411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 = 1.7, 1.8, 1.9 </a:t>
            </a:r>
            <a:r>
              <a:rPr lang="en-US" sz="2400" dirty="0" smtClean="0">
                <a:solidFill>
                  <a:srgbClr val="0000FF"/>
                </a:solidFill>
              </a:rPr>
              <a:t>MeV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1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95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Test of the method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785" y="2262717"/>
            <a:ext cx="5831917" cy="1007721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5</a:t>
            </a:fld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768206" y="4193841"/>
            <a:ext cx="7650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From this  </a:t>
            </a:r>
            <a:r>
              <a:rPr lang="en-US" sz="2400" dirty="0" smtClean="0">
                <a:solidFill>
                  <a:srgbClr val="FF0000"/>
                </a:solidFill>
              </a:rPr>
              <a:t>Eq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r>
              <a:rPr lang="en-US" sz="2400" dirty="0" smtClean="0">
                <a:solidFill>
                  <a:srgbClr val="FF0000"/>
                </a:solidFill>
              </a:rPr>
              <a:t>we can deduce the symmetry energy term if the width of the </a:t>
            </a:r>
            <a:r>
              <a:rPr lang="en-US" sz="2400" dirty="0" smtClean="0">
                <a:solidFill>
                  <a:srgbClr val="FF0000"/>
                </a:solidFill>
              </a:rPr>
              <a:t>isotopic yield distribution </a:t>
            </a:r>
            <a:r>
              <a:rPr lang="en-US" sz="2400" dirty="0" smtClean="0">
                <a:solidFill>
                  <a:srgbClr val="FF0000"/>
                </a:solidFill>
              </a:rPr>
              <a:t>is known  :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64805"/>
              </p:ext>
            </p:extLst>
          </p:nvPr>
        </p:nvGraphicFramePr>
        <p:xfrm>
          <a:off x="3552886" y="5252059"/>
          <a:ext cx="2217927" cy="101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…quation" r:id="rId4" imgW="889000" imgH="406400" progId="Equation.3">
                  <p:embed/>
                </p:oleObj>
              </mc:Choice>
              <mc:Fallback>
                <p:oleObj name="…quation" r:id="rId4" imgW="889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2886" y="5252059"/>
                        <a:ext cx="2217927" cy="1013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199" y="3372040"/>
            <a:ext cx="7585445" cy="70474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baseline="-25000" dirty="0" err="1" smtClean="0">
                <a:solidFill>
                  <a:srgbClr val="0000FF"/>
                </a:solidFill>
              </a:rPr>
              <a:t>sym</a:t>
            </a:r>
            <a:r>
              <a:rPr lang="en-US" dirty="0" smtClean="0">
                <a:solidFill>
                  <a:srgbClr val="0000FF"/>
                </a:solidFill>
              </a:rPr>
              <a:t> = 23 MeV, shifted by + 0.75 (Z=30) &amp; 2. (Z=62)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Espace réservé du contenu 6"/>
          <p:cNvSpPr txBox="1">
            <a:spLocks/>
          </p:cNvSpPr>
          <p:nvPr/>
        </p:nvSpPr>
        <p:spPr>
          <a:xfrm>
            <a:off x="609599" y="1783960"/>
            <a:ext cx="8077201" cy="704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Peak position: shift of 1 u (1 neutron), whole LDM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216425"/>
              </p:ext>
            </p:extLst>
          </p:nvPr>
        </p:nvGraphicFramePr>
        <p:xfrm>
          <a:off x="2572569" y="1029516"/>
          <a:ext cx="4475820" cy="695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…quation" r:id="rId6" imgW="1308100" imgH="203200" progId="Equation.3">
                  <p:embed/>
                </p:oleObj>
              </mc:Choice>
              <mc:Fallback>
                <p:oleObj name="…quation" r:id="rId6" imgW="1308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72569" y="1029516"/>
                        <a:ext cx="4475820" cy="695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7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GEneral</a:t>
            </a:r>
            <a:r>
              <a:rPr lang="en-US" dirty="0" smtClean="0">
                <a:solidFill>
                  <a:srgbClr val="800000"/>
                </a:solidFill>
              </a:rPr>
              <a:t> Fission </a:t>
            </a:r>
            <a:r>
              <a:rPr lang="en-US" dirty="0">
                <a:solidFill>
                  <a:srgbClr val="800000"/>
                </a:solidFill>
              </a:rPr>
              <a:t>Model GEF</a:t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/>
              <a:t>http://www.cenbg.in2p3.fr/-GEF,354-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720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We use the general Fission Model GEF</a:t>
            </a:r>
            <a:r>
              <a:rPr lang="en-US" dirty="0">
                <a:solidFill>
                  <a:srgbClr val="0000FF"/>
                </a:solidFill>
              </a:rPr>
              <a:t>, developed by B. </a:t>
            </a:r>
            <a:r>
              <a:rPr lang="en-US" dirty="0" err="1">
                <a:solidFill>
                  <a:srgbClr val="0000FF"/>
                </a:solidFill>
              </a:rPr>
              <a:t>Jurado</a:t>
            </a:r>
            <a:r>
              <a:rPr lang="en-US" dirty="0">
                <a:solidFill>
                  <a:srgbClr val="0000FF"/>
                </a:solidFill>
              </a:rPr>
              <a:t> and K.-H. </a:t>
            </a:r>
            <a:r>
              <a:rPr lang="en-US" dirty="0" smtClean="0">
                <a:solidFill>
                  <a:srgbClr val="0000FF"/>
                </a:solidFill>
              </a:rPr>
              <a:t>Schmidt, in order to generate a data set of fission fragments induced by the excitation of 250Cf at E* = 50 MeV.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Then we fitted the isotopic distributions with a Gaussian functional and applied the Friedman Eq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n-US" dirty="0" smtClean="0">
                <a:solidFill>
                  <a:srgbClr val="0000FF"/>
                </a:solidFill>
              </a:rPr>
              <a:t>as :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265453"/>
              </p:ext>
            </p:extLst>
          </p:nvPr>
        </p:nvGraphicFramePr>
        <p:xfrm>
          <a:off x="3286090" y="5299141"/>
          <a:ext cx="2905580" cy="132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…quation" r:id="rId3" imgW="889000" imgH="406400" progId="Equation.3">
                  <p:embed/>
                </p:oleObj>
              </mc:Choice>
              <mc:Fallback>
                <p:oleObj name="…quation" r:id="rId3" imgW="889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6090" y="5299141"/>
                        <a:ext cx="2905580" cy="132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7</a:t>
            </a:fld>
            <a:endParaRPr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13353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GEF, fission of  </a:t>
            </a:r>
            <a:r>
              <a:rPr lang="en-US" sz="3200" baseline="30000" dirty="0" smtClean="0">
                <a:solidFill>
                  <a:srgbClr val="800000"/>
                </a:solidFill>
              </a:rPr>
              <a:t>250</a:t>
            </a:r>
            <a:r>
              <a:rPr lang="en-US" sz="3200" dirty="0" smtClean="0">
                <a:solidFill>
                  <a:srgbClr val="800000"/>
                </a:solidFill>
              </a:rPr>
              <a:t>Cf @ E* = 50 MeV, </a:t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isotopic distribution before neutron evaporation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70163" y="1269881"/>
            <a:ext cx="71807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temperature is deduced from the E*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assuming </a:t>
            </a:r>
            <a:r>
              <a:rPr lang="en-US" sz="2800" dirty="0" smtClean="0">
                <a:solidFill>
                  <a:srgbClr val="0000FF"/>
                </a:solidFill>
              </a:rPr>
              <a:t>Fermi gas with a=A/8 (T= 1.24 MeV)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8" name="Espace réservé du contenu 7" descr="FigGEF250CfEsym50pren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7" b="-109"/>
          <a:stretch/>
        </p:blipFill>
        <p:spPr>
          <a:xfrm rot="5400000">
            <a:off x="2911010" y="113718"/>
            <a:ext cx="3665711" cy="7885870"/>
          </a:xfrm>
        </p:spPr>
      </p:pic>
      <p:sp>
        <p:nvSpPr>
          <p:cNvPr id="3" name="ZoneTexte 2"/>
          <p:cNvSpPr txBox="1"/>
          <p:nvPr/>
        </p:nvSpPr>
        <p:spPr>
          <a:xfrm>
            <a:off x="297876" y="5676123"/>
            <a:ext cx="838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One can observes that </a:t>
            </a:r>
            <a:r>
              <a:rPr lang="en-US" sz="2400" dirty="0" err="1" smtClean="0">
                <a:solidFill>
                  <a:srgbClr val="0000FF"/>
                </a:solidFill>
              </a:rPr>
              <a:t>Esym</a:t>
            </a:r>
            <a:r>
              <a:rPr lang="en-US" sz="2400" dirty="0" smtClean="0">
                <a:solidFill>
                  <a:srgbClr val="0000FF"/>
                </a:solidFill>
              </a:rPr>
              <a:t> = 20-25 </a:t>
            </a:r>
            <a:r>
              <a:rPr lang="en-US" sz="2400" dirty="0" smtClean="0">
                <a:solidFill>
                  <a:srgbClr val="0000FF"/>
                </a:solidFill>
              </a:rPr>
              <a:t>MeV, &lt; </a:t>
            </a:r>
            <a:r>
              <a:rPr lang="en-US" sz="2400" dirty="0" err="1" smtClean="0">
                <a:solidFill>
                  <a:srgbClr val="0000FF"/>
                </a:solidFill>
              </a:rPr>
              <a:t>Esym</a:t>
            </a:r>
            <a:r>
              <a:rPr lang="en-US" sz="2400" dirty="0" smtClean="0">
                <a:solidFill>
                  <a:srgbClr val="0000FF"/>
                </a:solidFill>
              </a:rPr>
              <a:t>&gt; =  23 MeV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An increase of </a:t>
            </a:r>
            <a:r>
              <a:rPr lang="en-US" sz="2400" dirty="0" err="1" smtClean="0">
                <a:solidFill>
                  <a:srgbClr val="0000FF"/>
                </a:solidFill>
              </a:rPr>
              <a:t>Esym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aroud</a:t>
            </a:r>
            <a:r>
              <a:rPr lang="en-US" sz="2400" dirty="0" smtClean="0">
                <a:solidFill>
                  <a:srgbClr val="0000FF"/>
                </a:solidFill>
              </a:rPr>
              <a:t> Z</a:t>
            </a:r>
            <a:r>
              <a:rPr lang="en-US" sz="2400" baseline="-25000" dirty="0" smtClean="0">
                <a:solidFill>
                  <a:srgbClr val="0000FF"/>
                </a:solidFill>
              </a:rPr>
              <a:t>FF</a:t>
            </a:r>
            <a:r>
              <a:rPr lang="en-US" sz="2400" dirty="0" smtClean="0">
                <a:solidFill>
                  <a:srgbClr val="0000FF"/>
                </a:solidFill>
              </a:rPr>
              <a:t> = 53 and </a:t>
            </a:r>
            <a:r>
              <a:rPr lang="en-US" sz="2400" dirty="0" smtClean="0">
                <a:solidFill>
                  <a:srgbClr val="0000FF"/>
                </a:solidFill>
              </a:rPr>
              <a:t>39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7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7035"/>
          </a:xfrm>
        </p:spPr>
        <p:txBody>
          <a:bodyPr>
            <a:noAutofit/>
          </a:bodyPr>
          <a:lstStyle/>
          <a:p>
            <a:r>
              <a:rPr lang="en-US" sz="3600" dirty="0" smtClean="0"/>
              <a:t>GEF, fission of  </a:t>
            </a:r>
            <a:r>
              <a:rPr lang="en-US" sz="3600" baseline="30000" dirty="0" smtClean="0"/>
              <a:t>250</a:t>
            </a:r>
            <a:r>
              <a:rPr lang="en-US" sz="3600" dirty="0" smtClean="0"/>
              <a:t>Cf, post n,</a:t>
            </a:r>
            <a:br>
              <a:rPr lang="en-US" sz="3600" dirty="0" smtClean="0"/>
            </a:br>
            <a:r>
              <a:rPr lang="en-US" sz="3600" dirty="0" smtClean="0"/>
              <a:t>after neutron evaporation</a:t>
            </a:r>
            <a:endParaRPr lang="en-US" sz="3600" dirty="0"/>
          </a:p>
        </p:txBody>
      </p:sp>
      <p:sp>
        <p:nvSpPr>
          <p:cNvPr id="2" name="ZoneTexte 1"/>
          <p:cNvSpPr txBox="1"/>
          <p:nvPr/>
        </p:nvSpPr>
        <p:spPr>
          <a:xfrm>
            <a:off x="815225" y="5597725"/>
            <a:ext cx="8097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rgbClr val="0000FF"/>
                </a:solidFill>
              </a:rPr>
              <a:t>Esym</a:t>
            </a:r>
            <a:r>
              <a:rPr lang="en-US" sz="2400" dirty="0" smtClean="0">
                <a:solidFill>
                  <a:srgbClr val="0000FF"/>
                </a:solidFill>
              </a:rPr>
              <a:t> is reduced to 19 MeV  for Z</a:t>
            </a:r>
            <a:r>
              <a:rPr lang="en-US" sz="2400" baseline="-25000" dirty="0" smtClean="0">
                <a:solidFill>
                  <a:srgbClr val="0000FF"/>
                </a:solidFill>
              </a:rPr>
              <a:t>FF</a:t>
            </a:r>
            <a:r>
              <a:rPr lang="en-US" sz="2400" dirty="0" smtClean="0">
                <a:solidFill>
                  <a:srgbClr val="0000FF"/>
                </a:solidFill>
              </a:rPr>
              <a:t> = 30 and to 11 MeV for 64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An increase of </a:t>
            </a:r>
            <a:r>
              <a:rPr lang="en-US" sz="2400" dirty="0" err="1" smtClean="0">
                <a:solidFill>
                  <a:srgbClr val="0000FF"/>
                </a:solidFill>
              </a:rPr>
              <a:t>Esym</a:t>
            </a:r>
            <a:r>
              <a:rPr lang="en-US" sz="2400" dirty="0" smtClean="0">
                <a:solidFill>
                  <a:srgbClr val="0000FF"/>
                </a:solidFill>
              </a:rPr>
              <a:t> around Z</a:t>
            </a:r>
            <a:r>
              <a:rPr lang="en-US" sz="2400" baseline="-25000" dirty="0" smtClean="0">
                <a:solidFill>
                  <a:srgbClr val="0000FF"/>
                </a:solidFill>
              </a:rPr>
              <a:t>FF</a:t>
            </a:r>
            <a:r>
              <a:rPr lang="en-US" sz="2400" dirty="0" smtClean="0">
                <a:solidFill>
                  <a:srgbClr val="0000FF"/>
                </a:solidFill>
              </a:rPr>
              <a:t> = 54 and 37 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Espace réservé du contenu 6" descr="FigGEF250CfEsym50postn_16jun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" b="-3832"/>
          <a:stretch/>
        </p:blipFill>
        <p:spPr>
          <a:xfrm rot="5400000">
            <a:off x="2918897" y="-520741"/>
            <a:ext cx="3732558" cy="7939902"/>
          </a:xfr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2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4080"/>
            <a:ext cx="8229600" cy="882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Experiment</a:t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2400" dirty="0" smtClean="0">
                <a:solidFill>
                  <a:srgbClr val="800000"/>
                </a:solidFill>
              </a:rPr>
              <a:t>M</a:t>
            </a:r>
            <a:r>
              <a:rPr lang="en-US" sz="2400" dirty="0">
                <a:solidFill>
                  <a:srgbClr val="800000"/>
                </a:solidFill>
              </a:rPr>
              <a:t>. </a:t>
            </a:r>
            <a:r>
              <a:rPr lang="en-US" sz="2400" dirty="0" err="1">
                <a:solidFill>
                  <a:srgbClr val="800000"/>
                </a:solidFill>
              </a:rPr>
              <a:t>Caamaño</a:t>
            </a:r>
            <a:r>
              <a:rPr lang="en-US" sz="2400" dirty="0">
                <a:solidFill>
                  <a:srgbClr val="800000"/>
                </a:solidFill>
              </a:rPr>
              <a:t> et al., PRC88, 024605 (2013</a:t>
            </a:r>
            <a:r>
              <a:rPr lang="en-US" sz="2400" dirty="0" smtClean="0">
                <a:solidFill>
                  <a:srgbClr val="800000"/>
                </a:solidFill>
              </a:rPr>
              <a:t>)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0F4-F63B-3B4F-8A02-77C59290FDC2}" type="slidenum">
              <a:rPr lang="en-US" smtClean="0"/>
              <a:t>9</a:t>
            </a:fld>
            <a:endParaRPr lang="en-US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44909" y="4489625"/>
            <a:ext cx="8561383" cy="218032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Experiment performed at GANIL </a:t>
            </a:r>
            <a:r>
              <a:rPr lang="en-US" sz="2000" baseline="30000" dirty="0">
                <a:solidFill>
                  <a:srgbClr val="0000FF"/>
                </a:solidFill>
              </a:rPr>
              <a:t>238</a:t>
            </a:r>
            <a:r>
              <a:rPr lang="en-US" sz="2000" dirty="0">
                <a:solidFill>
                  <a:srgbClr val="0000FF"/>
                </a:solidFill>
              </a:rPr>
              <a:t>U+</a:t>
            </a:r>
            <a:r>
              <a:rPr lang="en-US" sz="2000" baseline="30000" dirty="0">
                <a:solidFill>
                  <a:srgbClr val="0000FF"/>
                </a:solidFill>
              </a:rPr>
              <a:t>12</a:t>
            </a:r>
            <a:r>
              <a:rPr lang="en-US" sz="2000" dirty="0">
                <a:solidFill>
                  <a:srgbClr val="0000FF"/>
                </a:solidFill>
              </a:rPr>
              <a:t>C @ E/A = 6.5 MeV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The exit channel of </a:t>
            </a:r>
            <a:r>
              <a:rPr lang="en-US" sz="2000" baseline="30000" dirty="0">
                <a:solidFill>
                  <a:srgbClr val="0000FF"/>
                </a:solidFill>
              </a:rPr>
              <a:t>250</a:t>
            </a:r>
            <a:r>
              <a:rPr lang="en-US" sz="2000" dirty="0">
                <a:solidFill>
                  <a:srgbClr val="0000FF"/>
                </a:solidFill>
              </a:rPr>
              <a:t>Cf fission has been </a:t>
            </a:r>
            <a:r>
              <a:rPr lang="en-US" sz="2000" dirty="0" smtClean="0">
                <a:solidFill>
                  <a:srgbClr val="0000FF"/>
                </a:solidFill>
              </a:rPr>
              <a:t>selected (SPIDER)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Fission fragments of  250Cf was identify in A&amp;Z with high resolution (VAMOS)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Excitation energy was estimated to be E* = 50 </a:t>
            </a:r>
            <a:r>
              <a:rPr lang="en-US" sz="2000" dirty="0" smtClean="0">
                <a:solidFill>
                  <a:srgbClr val="0000FF"/>
                </a:solidFill>
              </a:rPr>
              <a:t>MeV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99" y="1117600"/>
            <a:ext cx="4934411" cy="338253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396467" y="2900779"/>
            <a:ext cx="2779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Spider : 35-55° (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baseline="-25000" dirty="0" err="1" smtClean="0"/>
              <a:t>gr</a:t>
            </a:r>
            <a:r>
              <a:rPr lang="en-US" dirty="0" smtClean="0"/>
              <a:t> (C)=31°)</a:t>
            </a:r>
          </a:p>
          <a:p>
            <a:r>
              <a:rPr lang="en-US" dirty="0" smtClean="0"/>
              <a:t>Annular Si Tel. to detect TLF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6237956" y="3622059"/>
            <a:ext cx="266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Vamos</a:t>
            </a:r>
            <a:r>
              <a:rPr lang="en-US" dirty="0" smtClean="0"/>
              <a:t> rotated 20°</a:t>
            </a:r>
          </a:p>
          <a:p>
            <a:r>
              <a:rPr lang="en-US" dirty="0" smtClean="0"/>
              <a:t>Detect &amp; identify in A,Z  FF </a:t>
            </a:r>
            <a:endParaRPr lang="en-US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NuSym2015</a:t>
            </a:r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26920</TotalTime>
  <Words>1643</Words>
  <Application>Microsoft Macintosh PowerPoint</Application>
  <PresentationFormat>Présentation à l'écran (4:3)</PresentationFormat>
  <Paragraphs>260</Paragraphs>
  <Slides>23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Thème Office</vt:lpstr>
      <vt:lpstr>…quation</vt:lpstr>
      <vt:lpstr>Microsoft Equation</vt:lpstr>
      <vt:lpstr>Recent results on the symmetry energy from GANIL </vt:lpstr>
      <vt:lpstr>Why studying Esym in binary fission</vt:lpstr>
      <vt:lpstr>W.A. Friedman prescription Isotopic yield &amp; isoscaling in fission</vt:lpstr>
      <vt:lpstr>Test of the method</vt:lpstr>
      <vt:lpstr>Test of the method</vt:lpstr>
      <vt:lpstr>GEneral Fission Model GEF http://www.cenbg.in2p3.fr/-GEF,354-</vt:lpstr>
      <vt:lpstr>GEF, fission of  250Cf @ E* = 50 MeV,  isotopic distribution before neutron evaporation</vt:lpstr>
      <vt:lpstr>GEF, fission of  250Cf, post n, after neutron evaporation</vt:lpstr>
      <vt:lpstr>Experiment M. Caamaño et al., PRC88, 024605 (2013)</vt:lpstr>
      <vt:lpstr>Experimental results</vt:lpstr>
      <vt:lpstr>Experimental results</vt:lpstr>
      <vt:lpstr>Reduction factor of Esym</vt:lpstr>
      <vt:lpstr>Esym of deformed n-rich nuclei</vt:lpstr>
      <vt:lpstr>Post-scission neutron multiplicities</vt:lpstr>
      <vt:lpstr>&lt;N&gt;/Z of fission fragments at the scission</vt:lpstr>
      <vt:lpstr>Présentation PowerPoint</vt:lpstr>
      <vt:lpstr>Isotopic distributions of PLF &amp; of reconstructed primary fragments</vt:lpstr>
      <vt:lpstr>Prescription of A. Raduta &amp; F.Gulminelli</vt:lpstr>
      <vt:lpstr>Conclusion</vt:lpstr>
      <vt:lpstr>Présentation PowerPoint</vt:lpstr>
      <vt:lpstr>Présentation PowerPoint</vt:lpstr>
      <vt:lpstr>Possible systems</vt:lpstr>
      <vt:lpstr>GEF model http://www.cenbg.in2p3.fr/-GEF,354-</vt:lpstr>
    </vt:vector>
  </TitlesOfParts>
  <Company>GANIL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Symmetry energy in fission calibration to Esym in multif</dc:title>
  <dc:creator>A. Chbihi</dc:creator>
  <cp:lastModifiedBy>A. Chbihi</cp:lastModifiedBy>
  <cp:revision>117</cp:revision>
  <cp:lastPrinted>2015-06-16T16:34:53Z</cp:lastPrinted>
  <dcterms:created xsi:type="dcterms:W3CDTF">2015-05-07T11:48:47Z</dcterms:created>
  <dcterms:modified xsi:type="dcterms:W3CDTF">2015-07-01T06:48:46Z</dcterms:modified>
</cp:coreProperties>
</file>